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40"/>
  </p:notesMasterIdLst>
  <p:handoutMasterIdLst>
    <p:handoutMasterId r:id="rId41"/>
  </p:handoutMasterIdLst>
  <p:sldIdLst>
    <p:sldId id="256" r:id="rId2"/>
    <p:sldId id="1893" r:id="rId3"/>
    <p:sldId id="1897" r:id="rId4"/>
    <p:sldId id="1898" r:id="rId5"/>
    <p:sldId id="1900" r:id="rId6"/>
    <p:sldId id="1901" r:id="rId7"/>
    <p:sldId id="1902" r:id="rId8"/>
    <p:sldId id="1904" r:id="rId9"/>
    <p:sldId id="1905" r:id="rId10"/>
    <p:sldId id="1907" r:id="rId11"/>
    <p:sldId id="1906" r:id="rId12"/>
    <p:sldId id="1909" r:id="rId13"/>
    <p:sldId id="1910" r:id="rId14"/>
    <p:sldId id="1911" r:id="rId15"/>
    <p:sldId id="1913" r:id="rId16"/>
    <p:sldId id="1914" r:id="rId17"/>
    <p:sldId id="1915" r:id="rId18"/>
    <p:sldId id="1891" r:id="rId19"/>
    <p:sldId id="1916" r:id="rId20"/>
    <p:sldId id="1917" r:id="rId21"/>
    <p:sldId id="1918" r:id="rId22"/>
    <p:sldId id="1919" r:id="rId23"/>
    <p:sldId id="1921" r:id="rId24"/>
    <p:sldId id="1920" r:id="rId25"/>
    <p:sldId id="1922" r:id="rId26"/>
    <p:sldId id="1923" r:id="rId27"/>
    <p:sldId id="1924" r:id="rId28"/>
    <p:sldId id="1925" r:id="rId29"/>
    <p:sldId id="1926" r:id="rId30"/>
    <p:sldId id="1927" r:id="rId31"/>
    <p:sldId id="1928" r:id="rId32"/>
    <p:sldId id="1930" r:id="rId33"/>
    <p:sldId id="1929" r:id="rId34"/>
    <p:sldId id="1931" r:id="rId35"/>
    <p:sldId id="1895" r:id="rId36"/>
    <p:sldId id="1934" r:id="rId37"/>
    <p:sldId id="1932" r:id="rId38"/>
    <p:sldId id="1933" r:id="rId39"/>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Open Sans bold" panose="020B0706030804020204" pitchFamily="34" charset="0"/>
      <p:regular r:id="rId50"/>
      <p:bold r:id="rId51"/>
      <p:italic r:id="rId52"/>
      <p:boldItalic r:id="rId53"/>
    </p:embeddedFont>
    <p:embeddedFont>
      <p:font typeface="Open Sans Light" panose="020B0306030504020204" pitchFamily="34" charset="0"/>
      <p:regular r:id="rId54"/>
      <p:italic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93"/>
            <p14:sldId id="1897"/>
            <p14:sldId id="1898"/>
            <p14:sldId id="1900"/>
            <p14:sldId id="1901"/>
            <p14:sldId id="1902"/>
            <p14:sldId id="1904"/>
            <p14:sldId id="1905"/>
            <p14:sldId id="1907"/>
            <p14:sldId id="1906"/>
            <p14:sldId id="1909"/>
            <p14:sldId id="1910"/>
            <p14:sldId id="1911"/>
            <p14:sldId id="1913"/>
            <p14:sldId id="1914"/>
            <p14:sldId id="1915"/>
            <p14:sldId id="1891"/>
            <p14:sldId id="1916"/>
            <p14:sldId id="1917"/>
            <p14:sldId id="1918"/>
            <p14:sldId id="1919"/>
            <p14:sldId id="1921"/>
            <p14:sldId id="1920"/>
            <p14:sldId id="1922"/>
            <p14:sldId id="1923"/>
            <p14:sldId id="1924"/>
            <p14:sldId id="1925"/>
            <p14:sldId id="1926"/>
            <p14:sldId id="1927"/>
            <p14:sldId id="1928"/>
            <p14:sldId id="1930"/>
            <p14:sldId id="1929"/>
            <p14:sldId id="1931"/>
            <p14:sldId id="1895"/>
            <p14:sldId id="1934"/>
            <p14:sldId id="1932"/>
            <p14:sldId id="193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17" autoAdjust="0"/>
    <p:restoredTop sz="96327" autoAdjust="0"/>
  </p:normalViewPr>
  <p:slideViewPr>
    <p:cSldViewPr snapToGrid="0" showGuides="1">
      <p:cViewPr varScale="1">
        <p:scale>
          <a:sx n="119" d="100"/>
          <a:sy n="119" d="100"/>
        </p:scale>
        <p:origin x="224" y="280"/>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handoutMaster" Target="handoutMasters/handout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4/5/23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4/5/23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7.emf"/><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4.xml"/><Relationship Id="rId5" Type="http://schemas.openxmlformats.org/officeDocument/2006/relationships/image" Target="../media/image44.emf"/><Relationship Id="rId4" Type="http://schemas.openxmlformats.org/officeDocument/2006/relationships/image" Target="../media/image43.emf"/></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1.emf"/><Relationship Id="rId1" Type="http://schemas.openxmlformats.org/officeDocument/2006/relationships/slideLayout" Target="../slideLayouts/slideLayout4.xml"/><Relationship Id="rId4" Type="http://schemas.openxmlformats.org/officeDocument/2006/relationships/image" Target="../media/image46.emf"/></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7.emf"/><Relationship Id="rId1" Type="http://schemas.openxmlformats.org/officeDocument/2006/relationships/slideLayout" Target="../slideLayouts/slideLayout4.xml"/><Relationship Id="rId4" Type="http://schemas.openxmlformats.org/officeDocument/2006/relationships/image" Target="../media/image11.emf"/></Relationships>
</file>

<file path=ppt/slides/_rels/slide2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8.emf"/><Relationship Id="rId1" Type="http://schemas.openxmlformats.org/officeDocument/2006/relationships/slideLayout" Target="../slideLayouts/slideLayout4.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8.emf"/><Relationship Id="rId1" Type="http://schemas.openxmlformats.org/officeDocument/2006/relationships/slideLayout" Target="../slideLayouts/slideLayout4.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3.emf"/><Relationship Id="rId1" Type="http://schemas.openxmlformats.org/officeDocument/2006/relationships/slideLayout" Target="../slideLayouts/slideLayout4.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3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3.emf"/><Relationship Id="rId1" Type="http://schemas.openxmlformats.org/officeDocument/2006/relationships/slideLayout" Target="../slideLayouts/slideLayout4.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3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48.emf"/><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49.emf"/><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11.emf"/><Relationship Id="rId1" Type="http://schemas.openxmlformats.org/officeDocument/2006/relationships/slideLayout" Target="../slideLayouts/slideLayout4.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3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emf"/><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4.xml"/><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 Id="rId4" Type="http://schemas.openxmlformats.org/officeDocument/2006/relationships/image" Target="../media/image2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Numerical Methods and </a:t>
            </a:r>
            <a:br>
              <a:rPr lang="en-US" sz="3000" dirty="0"/>
            </a:br>
            <a:r>
              <a:rPr lang="en-US" sz="3000" dirty="0"/>
              <a:t>Errors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Many Choices on Finite Difference Operators</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7" name="TextBox 6">
            <a:extLst>
              <a:ext uri="{FF2B5EF4-FFF2-40B4-BE49-F238E27FC236}">
                <a16:creationId xmlns:a16="http://schemas.microsoft.com/office/drawing/2014/main" id="{989DD50B-D491-2762-784D-C8A9AB66DEBE}"/>
              </a:ext>
            </a:extLst>
          </p:cNvPr>
          <p:cNvSpPr txBox="1"/>
          <p:nvPr/>
        </p:nvSpPr>
        <p:spPr>
          <a:xfrm>
            <a:off x="707136" y="6242304"/>
            <a:ext cx="0" cy="0"/>
          </a:xfrm>
          <a:prstGeom prst="rect">
            <a:avLst/>
          </a:prstGeom>
        </p:spPr>
        <p:txBody>
          <a:bodyPr vert="horz" wrap="none" lIns="91440" tIns="45720" rIns="91440" bIns="45720" rtlCol="0">
            <a:noAutofit/>
          </a:bodyPr>
          <a:lstStyle/>
          <a:p>
            <a:pPr algn="l"/>
            <a:r>
              <a:rPr lang="en-US" dirty="0"/>
              <a:t>https://</a:t>
            </a:r>
            <a:r>
              <a:rPr lang="en-US" dirty="0" err="1"/>
              <a:t>en.wikipedia.org</a:t>
            </a:r>
            <a:r>
              <a:rPr lang="en-US" dirty="0"/>
              <a:t>/wiki/</a:t>
            </a:r>
            <a:r>
              <a:rPr lang="en-US" dirty="0" err="1"/>
              <a:t>Finite_difference_coefficient</a:t>
            </a:r>
            <a:endParaRPr lang="en-US" dirty="0"/>
          </a:p>
        </p:txBody>
      </p:sp>
      <p:pic>
        <p:nvPicPr>
          <p:cNvPr id="12" name="Picture 11">
            <a:extLst>
              <a:ext uri="{FF2B5EF4-FFF2-40B4-BE49-F238E27FC236}">
                <a16:creationId xmlns:a16="http://schemas.microsoft.com/office/drawing/2014/main" id="{8D30760E-8EB1-0C31-E667-FCB0E2D92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204" y="1036036"/>
            <a:ext cx="7772400" cy="2531205"/>
          </a:xfrm>
          <a:prstGeom prst="rect">
            <a:avLst/>
          </a:prstGeom>
        </p:spPr>
      </p:pic>
      <p:pic>
        <p:nvPicPr>
          <p:cNvPr id="14" name="Picture 13">
            <a:extLst>
              <a:ext uri="{FF2B5EF4-FFF2-40B4-BE49-F238E27FC236}">
                <a16:creationId xmlns:a16="http://schemas.microsoft.com/office/drawing/2014/main" id="{2C2D3D3D-CD22-5310-182B-19AD73AFD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780" y="3684637"/>
            <a:ext cx="7772400" cy="2024662"/>
          </a:xfrm>
          <a:prstGeom prst="rect">
            <a:avLst/>
          </a:prstGeom>
        </p:spPr>
      </p:pic>
      <p:pic>
        <p:nvPicPr>
          <p:cNvPr id="16" name="Picture 15">
            <a:extLst>
              <a:ext uri="{FF2B5EF4-FFF2-40B4-BE49-F238E27FC236}">
                <a16:creationId xmlns:a16="http://schemas.microsoft.com/office/drawing/2014/main" id="{CE748340-64D8-5C23-4B11-A6B3FA9EE2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7120" y="4934737"/>
            <a:ext cx="4410456" cy="1214333"/>
          </a:xfrm>
          <a:prstGeom prst="rect">
            <a:avLst/>
          </a:prstGeom>
        </p:spPr>
      </p:pic>
      <p:sp>
        <p:nvSpPr>
          <p:cNvPr id="17" name="TextBox 16">
            <a:extLst>
              <a:ext uri="{FF2B5EF4-FFF2-40B4-BE49-F238E27FC236}">
                <a16:creationId xmlns:a16="http://schemas.microsoft.com/office/drawing/2014/main" id="{40DEDF9A-BE31-285C-2B0F-0260B143F23F}"/>
              </a:ext>
            </a:extLst>
          </p:cNvPr>
          <p:cNvSpPr txBox="1"/>
          <p:nvPr/>
        </p:nvSpPr>
        <p:spPr>
          <a:xfrm>
            <a:off x="9022080" y="1816608"/>
            <a:ext cx="0" cy="0"/>
          </a:xfrm>
          <a:prstGeom prst="rect">
            <a:avLst/>
          </a:prstGeom>
        </p:spPr>
        <p:txBody>
          <a:bodyPr vert="horz" wrap="none" lIns="91440" tIns="45720" rIns="91440" bIns="45720" rtlCol="0">
            <a:noAutofit/>
          </a:bodyPr>
          <a:lstStyle/>
          <a:p>
            <a:pPr algn="l"/>
            <a:r>
              <a:rPr lang="en-US" dirty="0"/>
              <a:t>Central finite difference</a:t>
            </a:r>
          </a:p>
        </p:txBody>
      </p:sp>
      <p:sp>
        <p:nvSpPr>
          <p:cNvPr id="18" name="TextBox 17">
            <a:extLst>
              <a:ext uri="{FF2B5EF4-FFF2-40B4-BE49-F238E27FC236}">
                <a16:creationId xmlns:a16="http://schemas.microsoft.com/office/drawing/2014/main" id="{04C19E66-8485-4331-2768-44A3D5A41C8E}"/>
              </a:ext>
            </a:extLst>
          </p:cNvPr>
          <p:cNvSpPr txBox="1"/>
          <p:nvPr/>
        </p:nvSpPr>
        <p:spPr>
          <a:xfrm>
            <a:off x="9022080" y="3950208"/>
            <a:ext cx="0" cy="0"/>
          </a:xfrm>
          <a:prstGeom prst="rect">
            <a:avLst/>
          </a:prstGeom>
        </p:spPr>
        <p:txBody>
          <a:bodyPr vert="horz" wrap="none" lIns="91440" tIns="45720" rIns="91440" bIns="45720" rtlCol="0">
            <a:noAutofit/>
          </a:bodyPr>
          <a:lstStyle/>
          <a:p>
            <a:pPr algn="l"/>
            <a:r>
              <a:rPr lang="en-US" dirty="0"/>
              <a:t>Forward finite difference</a:t>
            </a:r>
          </a:p>
        </p:txBody>
      </p:sp>
      <p:sp>
        <p:nvSpPr>
          <p:cNvPr id="19" name="TextBox 18">
            <a:extLst>
              <a:ext uri="{FF2B5EF4-FFF2-40B4-BE49-F238E27FC236}">
                <a16:creationId xmlns:a16="http://schemas.microsoft.com/office/drawing/2014/main" id="{CA2D3A07-64EC-C82A-8FE6-0C0E67140D36}"/>
              </a:ext>
            </a:extLst>
          </p:cNvPr>
          <p:cNvSpPr txBox="1"/>
          <p:nvPr/>
        </p:nvSpPr>
        <p:spPr>
          <a:xfrm>
            <a:off x="9022080" y="6169152"/>
            <a:ext cx="0" cy="0"/>
          </a:xfrm>
          <a:prstGeom prst="rect">
            <a:avLst/>
          </a:prstGeom>
        </p:spPr>
        <p:txBody>
          <a:bodyPr vert="horz" wrap="none" lIns="91440" tIns="45720" rIns="91440" bIns="45720" rtlCol="0">
            <a:noAutofit/>
          </a:bodyPr>
          <a:lstStyle/>
          <a:p>
            <a:pPr algn="l"/>
            <a:r>
              <a:rPr lang="en-US" dirty="0"/>
              <a:t>Backward finite difference</a:t>
            </a:r>
          </a:p>
        </p:txBody>
      </p:sp>
    </p:spTree>
    <p:extLst>
      <p:ext uri="{BB962C8B-B14F-4D97-AF65-F5344CB8AC3E}">
        <p14:creationId xmlns:p14="http://schemas.microsoft.com/office/powerpoint/2010/main" val="388706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1D84A-311B-9C58-3571-13A11A84CCE3}"/>
              </a:ext>
            </a:extLst>
          </p:cNvPr>
          <p:cNvSpPr>
            <a:spLocks noGrp="1"/>
          </p:cNvSpPr>
          <p:nvPr>
            <p:ph type="title"/>
          </p:nvPr>
        </p:nvSpPr>
        <p:spPr/>
        <p:txBody>
          <a:bodyPr/>
          <a:lstStyle/>
          <a:p>
            <a:r>
              <a:rPr lang="en-US" dirty="0"/>
              <a:t>Properties of Numerical Methods</a:t>
            </a:r>
          </a:p>
        </p:txBody>
      </p:sp>
      <p:sp>
        <p:nvSpPr>
          <p:cNvPr id="3" name="Slide Number Placeholder 2">
            <a:extLst>
              <a:ext uri="{FF2B5EF4-FFF2-40B4-BE49-F238E27FC236}">
                <a16:creationId xmlns:a16="http://schemas.microsoft.com/office/drawing/2014/main" id="{FFDE1C1E-497B-5888-A9BC-DE49C9C479B7}"/>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4F90D368-F818-BA90-9516-B6756F53593E}"/>
              </a:ext>
            </a:extLst>
          </p:cNvPr>
          <p:cNvSpPr>
            <a:spLocks noGrp="1"/>
          </p:cNvSpPr>
          <p:nvPr>
            <p:ph sz="quarter" idx="11"/>
          </p:nvPr>
        </p:nvSpPr>
        <p:spPr/>
        <p:txBody>
          <a:bodyPr>
            <a:normAutofit/>
          </a:bodyPr>
          <a:lstStyle/>
          <a:p>
            <a:r>
              <a:rPr lang="en-US" dirty="0">
                <a:effectLst/>
              </a:rPr>
              <a:t>Outline: </a:t>
            </a:r>
          </a:p>
          <a:p>
            <a:pPr marL="342900" indent="-342900">
              <a:buFont typeface="Arial" panose="020B0604020202020204" pitchFamily="34" charset="0"/>
              <a:buChar char="•"/>
            </a:pPr>
            <a:r>
              <a:rPr lang="en-US" dirty="0">
                <a:effectLst/>
              </a:rPr>
              <a:t>Consistency</a:t>
            </a:r>
          </a:p>
          <a:p>
            <a:pPr marL="342900" indent="-342900">
              <a:buFont typeface="Arial" panose="020B0604020202020204" pitchFamily="34" charset="0"/>
              <a:buChar char="•"/>
            </a:pPr>
            <a:r>
              <a:rPr lang="en-US" dirty="0">
                <a:effectLst/>
              </a:rPr>
              <a:t>Stability, Von Neumann Analysis </a:t>
            </a:r>
          </a:p>
          <a:p>
            <a:pPr marL="342900" indent="-342900">
              <a:buFont typeface="Arial" panose="020B0604020202020204" pitchFamily="34" charset="0"/>
              <a:buChar char="•"/>
            </a:pPr>
            <a:r>
              <a:rPr lang="en-US" dirty="0">
                <a:effectLst/>
              </a:rPr>
              <a:t>Convergence - Lax Equivalence Theorem</a:t>
            </a:r>
          </a:p>
          <a:p>
            <a:pPr marL="342900" indent="-342900">
              <a:buFont typeface="Arial" panose="020B0604020202020204" pitchFamily="34" charset="0"/>
              <a:buChar char="•"/>
            </a:pPr>
            <a:r>
              <a:rPr lang="en-US" dirty="0">
                <a:effectLst/>
              </a:rPr>
              <a:t>Understanding Errors </a:t>
            </a:r>
          </a:p>
          <a:p>
            <a:endParaRPr lang="en-US" dirty="0"/>
          </a:p>
        </p:txBody>
      </p:sp>
    </p:spTree>
    <p:extLst>
      <p:ext uri="{BB962C8B-B14F-4D97-AF65-F5344CB8AC3E}">
        <p14:creationId xmlns:p14="http://schemas.microsoft.com/office/powerpoint/2010/main" val="219920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AEC8-6EB1-2FDE-57E8-F4915D7F7A76}"/>
              </a:ext>
            </a:extLst>
          </p:cNvPr>
          <p:cNvSpPr>
            <a:spLocks noGrp="1"/>
          </p:cNvSpPr>
          <p:nvPr>
            <p:ph type="title"/>
          </p:nvPr>
        </p:nvSpPr>
        <p:spPr/>
        <p:txBody>
          <a:bodyPr/>
          <a:lstStyle/>
          <a:p>
            <a:r>
              <a:rPr lang="en-US" dirty="0"/>
              <a:t>High Level Concepts</a:t>
            </a:r>
          </a:p>
        </p:txBody>
      </p:sp>
      <p:sp>
        <p:nvSpPr>
          <p:cNvPr id="3" name="Slide Number Placeholder 2">
            <a:extLst>
              <a:ext uri="{FF2B5EF4-FFF2-40B4-BE49-F238E27FC236}">
                <a16:creationId xmlns:a16="http://schemas.microsoft.com/office/drawing/2014/main" id="{EBD42E0A-5486-B315-1D16-1C4F76309C6A}"/>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08944C6C-918E-CF20-0076-9067FC926FE3}"/>
              </a:ext>
            </a:extLst>
          </p:cNvPr>
          <p:cNvSpPr>
            <a:spLocks noGrp="1"/>
          </p:cNvSpPr>
          <p:nvPr>
            <p:ph sz="quarter" idx="11"/>
          </p:nvPr>
        </p:nvSpPr>
        <p:spPr/>
        <p:txBody>
          <a:bodyPr/>
          <a:lstStyle/>
          <a:p>
            <a:r>
              <a:rPr kumimoji="0" lang="en-US" altLang="en-US" b="0" i="0" u="none" strike="noStrike" cap="none" normalizeH="0" baseline="0" dirty="0">
                <a:ln>
                  <a:noFill/>
                </a:ln>
                <a:solidFill>
                  <a:schemeClr val="tx1"/>
                </a:solidFill>
                <a:effectLst/>
              </a:rPr>
              <a:t>A discretized mathematical model – a numerical model – is an approximation to the original, postulated, continuous model</a:t>
            </a:r>
          </a:p>
          <a:p>
            <a:pPr marL="342900" indent="-342900">
              <a:buFont typeface="Arial" panose="020B0604020202020204" pitchFamily="34" charset="0"/>
              <a:buChar char="•"/>
            </a:pPr>
            <a:r>
              <a:rPr kumimoji="0" lang="en-US" altLang="en-US" b="0" i="0" u="none" strike="noStrike" cap="none" normalizeH="0" baseline="0" dirty="0">
                <a:ln>
                  <a:noFill/>
                </a:ln>
                <a:solidFill>
                  <a:schemeClr val="tx1"/>
                </a:solidFill>
                <a:effectLst/>
              </a:rPr>
              <a:t>The properties of such numerical model have a strong effect on the computed solution</a:t>
            </a:r>
          </a:p>
          <a:p>
            <a:pPr marL="342900" indent="-342900">
              <a:buFont typeface="Arial" panose="020B0604020202020204" pitchFamily="34" charset="0"/>
              <a:buChar char="•"/>
            </a:pPr>
            <a:endParaRPr lang="en-US" altLang="en-US" dirty="0">
              <a:solidFill>
                <a:schemeClr val="tx1"/>
              </a:solidFill>
            </a:endParaRPr>
          </a:p>
          <a:p>
            <a:pPr marL="342900" indent="-342900">
              <a:buFont typeface="Arial" panose="020B0604020202020204" pitchFamily="34" charset="0"/>
              <a:buChar char="•"/>
            </a:pPr>
            <a:endParaRPr kumimoji="0" lang="en-US" altLang="en-US" b="0" i="0" u="none" strike="noStrike" cap="none" normalizeH="0" baseline="0" dirty="0">
              <a:ln>
                <a:noFill/>
              </a:ln>
              <a:solidFill>
                <a:schemeClr val="tx1"/>
              </a:solidFill>
              <a:effectLst/>
            </a:endParaRPr>
          </a:p>
          <a:p>
            <a:r>
              <a:rPr kumimoji="0" lang="en-US" altLang="en-US" b="0" i="0" u="none" strike="noStrike" cap="none" normalizeH="0" baseline="0" dirty="0">
                <a:ln>
                  <a:noFill/>
                </a:ln>
                <a:solidFill>
                  <a:schemeClr val="tx1"/>
                </a:solidFill>
                <a:effectLst/>
              </a:rPr>
              <a:t>As a first step we will study three critical properties </a:t>
            </a: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Consistency </a:t>
            </a:r>
            <a:endParaRPr lang="en-US" altLang="en-US" dirty="0">
              <a:solidFill>
                <a:schemeClr val="tx1"/>
              </a:solidFill>
            </a:endParaRP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Accuracy </a:t>
            </a: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Stability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81381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Consistency</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lstStyle/>
          <a:p>
            <a:r>
              <a:rPr lang="en-US" u="sng" dirty="0"/>
              <a:t>Definition</a:t>
            </a:r>
            <a:r>
              <a:rPr lang="en-US" dirty="0"/>
              <a:t>: </a:t>
            </a:r>
            <a:r>
              <a:rPr lang="en-US" dirty="0">
                <a:solidFill>
                  <a:schemeClr val="tx1"/>
                </a:solidFill>
                <a:effectLst/>
              </a:rPr>
              <a:t>A discretization scheme for a mathematical model is </a:t>
            </a:r>
            <a:r>
              <a:rPr lang="en-US" u="sng" dirty="0">
                <a:solidFill>
                  <a:schemeClr val="tx1"/>
                </a:solidFill>
                <a:effectLst/>
              </a:rPr>
              <a:t>consistent</a:t>
            </a:r>
            <a:r>
              <a:rPr lang="en-US" dirty="0">
                <a:solidFill>
                  <a:schemeClr val="tx1"/>
                </a:solidFill>
                <a:effectLst/>
              </a:rPr>
              <a:t> if it asymptotes to the original continuous form as the grid and timestep size tend to zero </a:t>
            </a:r>
          </a:p>
          <a:p>
            <a:endParaRPr lang="en-US" dirty="0">
              <a:solidFill>
                <a:schemeClr val="tx1"/>
              </a:solidFill>
            </a:endParaRPr>
          </a:p>
          <a:p>
            <a:pPr marL="342900" indent="-342900">
              <a:buFont typeface="Arial" panose="020B0604020202020204" pitchFamily="34" charset="0"/>
              <a:buChar char="•"/>
            </a:pPr>
            <a:r>
              <a:rPr lang="en-US" i="1" dirty="0">
                <a:effectLst/>
              </a:rPr>
              <a:t>Consistency is a property of the discretization, not of the numerical solution to the given problem</a:t>
            </a:r>
          </a:p>
          <a:p>
            <a:endParaRPr lang="en-US" i="1" dirty="0"/>
          </a:p>
          <a:p>
            <a:r>
              <a:rPr lang="en-US" i="1" dirty="0">
                <a:solidFill>
                  <a:schemeClr val="tx1"/>
                </a:solidFill>
              </a:rPr>
              <a:t>Q: </a:t>
            </a:r>
            <a:r>
              <a:rPr lang="en-US" dirty="0">
                <a:solidFill>
                  <a:schemeClr val="tx1"/>
                </a:solidFill>
                <a:effectLst/>
              </a:rPr>
              <a:t>How to assess if a discretization technique is consistent? </a:t>
            </a:r>
          </a:p>
          <a:p>
            <a:r>
              <a:rPr lang="en-US" i="1" dirty="0">
                <a:solidFill>
                  <a:schemeClr val="tx1"/>
                </a:solidFill>
              </a:rPr>
              <a:t>A</a:t>
            </a:r>
            <a:r>
              <a:rPr lang="en-US" dirty="0">
                <a:solidFill>
                  <a:schemeClr val="tx1"/>
                </a:solidFill>
              </a:rPr>
              <a:t>:</a:t>
            </a:r>
            <a:r>
              <a:rPr lang="en-US" dirty="0">
                <a:solidFill>
                  <a:schemeClr val="tx1"/>
                </a:solidFill>
                <a:effectLst/>
              </a:rPr>
              <a:t> Study the truncation error and verify that is vanishes as the grid and timestep size tend to zero. </a:t>
            </a:r>
          </a:p>
          <a:p>
            <a:r>
              <a:rPr lang="en-US" dirty="0">
                <a:effectLst/>
              </a:rPr>
              <a:t> </a:t>
            </a:r>
          </a:p>
          <a:p>
            <a:endParaRPr lang="en-US" dirty="0">
              <a:solidFill>
                <a:schemeClr val="tx1"/>
              </a:solidFill>
              <a:effectLst/>
            </a:endParaRPr>
          </a:p>
        </p:txBody>
      </p:sp>
    </p:spTree>
    <p:extLst>
      <p:ext uri="{BB962C8B-B14F-4D97-AF65-F5344CB8AC3E}">
        <p14:creationId xmlns:p14="http://schemas.microsoft.com/office/powerpoint/2010/main" val="427284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Stability</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normAutofit/>
          </a:bodyPr>
          <a:lstStyle/>
          <a:p>
            <a:r>
              <a:rPr lang="en-US" u="sng" dirty="0"/>
              <a:t>Definition</a:t>
            </a:r>
            <a:r>
              <a:rPr lang="en-US" dirty="0"/>
              <a:t>: </a:t>
            </a:r>
            <a:r>
              <a:rPr lang="en-US" dirty="0">
                <a:effectLst/>
              </a:rPr>
              <a:t>A discretization scheme for a </a:t>
            </a:r>
            <a:r>
              <a:rPr lang="en-US" dirty="0">
                <a:solidFill>
                  <a:schemeClr val="tx1"/>
                </a:solidFill>
                <a:effectLst/>
              </a:rPr>
              <a:t>mathematical model is </a:t>
            </a:r>
            <a:r>
              <a:rPr lang="en-US" u="sng" dirty="0">
                <a:solidFill>
                  <a:schemeClr val="tx1"/>
                </a:solidFill>
                <a:effectLst/>
              </a:rPr>
              <a:t>stable</a:t>
            </a:r>
            <a:r>
              <a:rPr lang="en-US" dirty="0">
                <a:solidFill>
                  <a:schemeClr val="tx1"/>
                </a:solidFill>
                <a:effectLst/>
              </a:rPr>
              <a:t> if numerical errors (e.g. round-off due to the precision in the computer representation) are not </a:t>
            </a:r>
            <a:r>
              <a:rPr lang="en-US" dirty="0">
                <a:effectLst/>
              </a:rPr>
              <a:t>allowed to grow unbounded </a:t>
            </a:r>
          </a:p>
          <a:p>
            <a:endParaRPr lang="en-US" dirty="0">
              <a:effectLst/>
            </a:endParaRPr>
          </a:p>
          <a:p>
            <a:pPr marL="342900" indent="-342900">
              <a:buFont typeface="Arial" panose="020B0604020202020204" pitchFamily="34" charset="0"/>
              <a:buChar char="•"/>
            </a:pPr>
            <a:r>
              <a:rPr lang="en-US" i="1" dirty="0">
                <a:effectLst/>
              </a:rPr>
              <a:t>Stability is a property of the discretization, not of the numerical solution to the given problem </a:t>
            </a:r>
          </a:p>
          <a:p>
            <a:endParaRPr lang="en-US" i="1" dirty="0"/>
          </a:p>
          <a:p>
            <a:r>
              <a:rPr lang="en-US" i="1" dirty="0">
                <a:solidFill>
                  <a:schemeClr val="tx1"/>
                </a:solidFill>
              </a:rPr>
              <a:t>Q: </a:t>
            </a:r>
            <a:r>
              <a:rPr lang="en-US" dirty="0">
                <a:effectLst/>
              </a:rPr>
              <a:t>How to assess if a discretization technique is stable? </a:t>
            </a:r>
            <a:endParaRPr lang="en-US" dirty="0">
              <a:solidFill>
                <a:schemeClr val="tx1"/>
              </a:solidFill>
              <a:effectLst/>
            </a:endParaRPr>
          </a:p>
          <a:p>
            <a:r>
              <a:rPr lang="en-US" i="1" dirty="0">
                <a:solidFill>
                  <a:schemeClr val="tx1"/>
                </a:solidFill>
              </a:rPr>
              <a:t>A</a:t>
            </a:r>
            <a:r>
              <a:rPr lang="en-US" dirty="0">
                <a:solidFill>
                  <a:schemeClr val="tx1"/>
                </a:solidFill>
              </a:rPr>
              <a:t>:</a:t>
            </a:r>
            <a:r>
              <a:rPr lang="en-US" dirty="0">
                <a:solidFill>
                  <a:schemeClr val="tx1"/>
                </a:solidFill>
                <a:effectLst/>
              </a:rPr>
              <a:t> </a:t>
            </a:r>
            <a:r>
              <a:rPr lang="en-US" dirty="0">
                <a:effectLst/>
              </a:rPr>
              <a:t>This is fairly easy for linear PDEs with constant coefficients and no boundary conditions (periodic domains) </a:t>
            </a:r>
          </a:p>
          <a:p>
            <a:r>
              <a:rPr lang="en-US" dirty="0">
                <a:effectLst/>
              </a:rPr>
              <a:t> </a:t>
            </a:r>
          </a:p>
          <a:p>
            <a:endParaRPr lang="en-US" dirty="0">
              <a:solidFill>
                <a:schemeClr val="tx1"/>
              </a:solidFill>
              <a:effectLst/>
            </a:endParaRPr>
          </a:p>
        </p:txBody>
      </p:sp>
    </p:spTree>
    <p:extLst>
      <p:ext uri="{BB962C8B-B14F-4D97-AF65-F5344CB8AC3E}">
        <p14:creationId xmlns:p14="http://schemas.microsoft.com/office/powerpoint/2010/main" val="334969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1DB-DEF1-1FBC-DC2F-B209B25B0479}"/>
              </a:ext>
            </a:extLst>
          </p:cNvPr>
          <p:cNvSpPr>
            <a:spLocks noGrp="1"/>
          </p:cNvSpPr>
          <p:nvPr>
            <p:ph type="title"/>
          </p:nvPr>
        </p:nvSpPr>
        <p:spPr/>
        <p:txBody>
          <a:bodyPr/>
          <a:lstStyle/>
          <a:p>
            <a:r>
              <a:rPr lang="en-US" dirty="0"/>
              <a:t>Stability Analysis</a:t>
            </a:r>
          </a:p>
        </p:txBody>
      </p:sp>
      <p:sp>
        <p:nvSpPr>
          <p:cNvPr id="3" name="Slide Number Placeholder 2">
            <a:extLst>
              <a:ext uri="{FF2B5EF4-FFF2-40B4-BE49-F238E27FC236}">
                <a16:creationId xmlns:a16="http://schemas.microsoft.com/office/drawing/2014/main" id="{BE1FB629-345A-11D5-3951-C0B9B74BB79A}"/>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56AB082B-B7B9-CC7A-7128-FF7DD3A0864E}"/>
              </a:ext>
            </a:extLst>
          </p:cNvPr>
          <p:cNvSpPr>
            <a:spLocks noGrp="1"/>
          </p:cNvSpPr>
          <p:nvPr>
            <p:ph sz="quarter" idx="11"/>
          </p:nvPr>
        </p:nvSpPr>
        <p:spPr>
          <a:xfrm>
            <a:off x="647700" y="1409700"/>
            <a:ext cx="11049000" cy="5426812"/>
          </a:xfrm>
        </p:spPr>
        <p:txBody>
          <a:bodyPr>
            <a:normAutofit/>
          </a:bodyPr>
          <a:lstStyle/>
          <a:p>
            <a:r>
              <a:rPr lang="en-US" dirty="0">
                <a:effectLst/>
              </a:rPr>
              <a:t>The simple discretization scheme (FT-CS) for the pure-advection problem is </a:t>
            </a:r>
            <a:r>
              <a:rPr lang="en-US" i="1" dirty="0">
                <a:effectLst/>
              </a:rPr>
              <a:t>consistent</a:t>
            </a:r>
            <a:r>
              <a:rPr lang="en-US" dirty="0">
                <a:effectLst/>
              </a:rPr>
              <a:t> but </a:t>
            </a:r>
            <a:r>
              <a:rPr lang="en-US" u="sng" dirty="0">
                <a:effectLst/>
              </a:rPr>
              <a:t>NOT</a:t>
            </a:r>
            <a:r>
              <a:rPr lang="en-US" dirty="0">
                <a:effectLst/>
              </a:rPr>
              <a:t> </a:t>
            </a:r>
            <a:r>
              <a:rPr lang="en-US" i="1" dirty="0">
                <a:effectLst/>
              </a:rPr>
              <a:t>stable</a:t>
            </a:r>
          </a:p>
          <a:p>
            <a:endParaRPr lang="en-US" dirty="0"/>
          </a:p>
          <a:p>
            <a:endParaRPr lang="en-US" dirty="0">
              <a:effectLst/>
            </a:endParaRPr>
          </a:p>
          <a:p>
            <a:endParaRPr lang="en-US" dirty="0">
              <a:effectLst/>
            </a:endParaRPr>
          </a:p>
          <a:p>
            <a:r>
              <a:rPr lang="en-US" dirty="0"/>
              <a:t>Recall it’s explicit form:</a:t>
            </a:r>
            <a:endParaRPr lang="en-US" dirty="0">
              <a:effectLst/>
            </a:endParaRPr>
          </a:p>
          <a:p>
            <a:endParaRPr lang="en-US" dirty="0"/>
          </a:p>
          <a:p>
            <a:endParaRPr lang="en-US" dirty="0">
              <a:effectLst/>
            </a:endParaRPr>
          </a:p>
          <a:p>
            <a:endParaRPr lang="en-US" dirty="0">
              <a:effectLst/>
            </a:endParaRPr>
          </a:p>
          <a:p>
            <a:r>
              <a:rPr lang="en-US" dirty="0"/>
              <a:t>Can we understand why and, perhaps, design a different scheme that is stable?</a:t>
            </a:r>
            <a:endParaRPr lang="en-US" dirty="0">
              <a:effectLst/>
            </a:endParaRPr>
          </a:p>
          <a:p>
            <a:endParaRPr lang="en-US" dirty="0"/>
          </a:p>
        </p:txBody>
      </p:sp>
      <p:pic>
        <p:nvPicPr>
          <p:cNvPr id="5" name="Picture 4">
            <a:extLst>
              <a:ext uri="{FF2B5EF4-FFF2-40B4-BE49-F238E27FC236}">
                <a16:creationId xmlns:a16="http://schemas.microsoft.com/office/drawing/2014/main" id="{262A9885-36D1-F9FF-354D-682512EAAFFC}"/>
              </a:ext>
            </a:extLst>
          </p:cNvPr>
          <p:cNvPicPr>
            <a:picLocks noChangeAspect="1"/>
          </p:cNvPicPr>
          <p:nvPr/>
        </p:nvPicPr>
        <p:blipFill>
          <a:blip r:embed="rId2"/>
          <a:stretch>
            <a:fillRect/>
          </a:stretch>
        </p:blipFill>
        <p:spPr>
          <a:xfrm>
            <a:off x="2488184" y="3883437"/>
            <a:ext cx="3822700" cy="673100"/>
          </a:xfrm>
          <a:prstGeom prst="rect">
            <a:avLst/>
          </a:prstGeom>
        </p:spPr>
      </p:pic>
      <p:pic>
        <p:nvPicPr>
          <p:cNvPr id="6" name="Picture 5">
            <a:extLst>
              <a:ext uri="{FF2B5EF4-FFF2-40B4-BE49-F238E27FC236}">
                <a16:creationId xmlns:a16="http://schemas.microsoft.com/office/drawing/2014/main" id="{51D6BF75-ED51-42FE-2298-BA1272F1876F}"/>
              </a:ext>
            </a:extLst>
          </p:cNvPr>
          <p:cNvPicPr>
            <a:picLocks noChangeAspect="1"/>
          </p:cNvPicPr>
          <p:nvPr/>
        </p:nvPicPr>
        <p:blipFill>
          <a:blip r:embed="rId3"/>
          <a:stretch>
            <a:fillRect/>
          </a:stretch>
        </p:blipFill>
        <p:spPr>
          <a:xfrm>
            <a:off x="3509518" y="2296130"/>
            <a:ext cx="2273300" cy="622300"/>
          </a:xfrm>
          <a:prstGeom prst="rect">
            <a:avLst/>
          </a:prstGeom>
        </p:spPr>
      </p:pic>
      <p:cxnSp>
        <p:nvCxnSpPr>
          <p:cNvPr id="8" name="Straight Arrow Connector 7">
            <a:extLst>
              <a:ext uri="{FF2B5EF4-FFF2-40B4-BE49-F238E27FC236}">
                <a16:creationId xmlns:a16="http://schemas.microsoft.com/office/drawing/2014/main" id="{0F95D357-8871-6769-9108-F3875D1D43E6}"/>
              </a:ext>
            </a:extLst>
          </p:cNvPr>
          <p:cNvCxnSpPr>
            <a:cxnSpLocks/>
          </p:cNvCxnSpPr>
          <p:nvPr/>
        </p:nvCxnSpPr>
        <p:spPr>
          <a:xfrm>
            <a:off x="5156834" y="2305528"/>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097222-8E82-5B8E-7DAF-12E052856870}"/>
              </a:ext>
            </a:extLst>
          </p:cNvPr>
          <p:cNvSpPr txBox="1"/>
          <p:nvPr/>
        </p:nvSpPr>
        <p:spPr>
          <a:xfrm>
            <a:off x="5864352" y="2999232"/>
            <a:ext cx="0" cy="0"/>
          </a:xfrm>
          <a:prstGeom prst="rect">
            <a:avLst/>
          </a:prstGeom>
        </p:spPr>
        <p:txBody>
          <a:bodyPr vert="horz" wrap="none" lIns="91440" tIns="45720" rIns="91440" bIns="45720" rtlCol="0">
            <a:noAutofit/>
          </a:bodyPr>
          <a:lstStyle/>
          <a:p>
            <a:pPr algn="l"/>
            <a:r>
              <a:rPr lang="en-US" dirty="0"/>
              <a:t>0</a:t>
            </a:r>
          </a:p>
        </p:txBody>
      </p:sp>
    </p:spTree>
    <p:extLst>
      <p:ext uri="{BB962C8B-B14F-4D97-AF65-F5344CB8AC3E}">
        <p14:creationId xmlns:p14="http://schemas.microsoft.com/office/powerpoint/2010/main" val="105388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1DB-DEF1-1FBC-DC2F-B209B25B0479}"/>
              </a:ext>
            </a:extLst>
          </p:cNvPr>
          <p:cNvSpPr>
            <a:spLocks noGrp="1"/>
          </p:cNvSpPr>
          <p:nvPr>
            <p:ph type="title"/>
          </p:nvPr>
        </p:nvSpPr>
        <p:spPr/>
        <p:txBody>
          <a:bodyPr/>
          <a:lstStyle/>
          <a:p>
            <a:r>
              <a:rPr lang="en-US" dirty="0"/>
              <a:t>Consistency + Stability Analysis</a:t>
            </a:r>
          </a:p>
        </p:txBody>
      </p:sp>
      <p:sp>
        <p:nvSpPr>
          <p:cNvPr id="3" name="Slide Number Placeholder 2">
            <a:extLst>
              <a:ext uri="{FF2B5EF4-FFF2-40B4-BE49-F238E27FC236}">
                <a16:creationId xmlns:a16="http://schemas.microsoft.com/office/drawing/2014/main" id="{BE1FB629-345A-11D5-3951-C0B9B74BB79A}"/>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56AB082B-B7B9-CC7A-7128-FF7DD3A0864E}"/>
              </a:ext>
            </a:extLst>
          </p:cNvPr>
          <p:cNvSpPr>
            <a:spLocks noGrp="1"/>
          </p:cNvSpPr>
          <p:nvPr>
            <p:ph sz="quarter" idx="11"/>
          </p:nvPr>
        </p:nvSpPr>
        <p:spPr>
          <a:xfrm>
            <a:off x="647700" y="1409700"/>
            <a:ext cx="11049000" cy="5426812"/>
          </a:xfrm>
        </p:spPr>
        <p:txBody>
          <a:bodyPr>
            <a:normAutofit/>
          </a:bodyPr>
          <a:lstStyle/>
          <a:p>
            <a:r>
              <a:rPr lang="en-US" dirty="0">
                <a:solidFill>
                  <a:schemeClr val="tx1"/>
                </a:solidFill>
                <a:effectLst/>
              </a:rPr>
              <a:t>We can consider the effect of the truncation error as continuous terms in a modified differential equation</a:t>
            </a:r>
          </a:p>
          <a:p>
            <a:endParaRPr lang="en-US" dirty="0"/>
          </a:p>
          <a:p>
            <a:endParaRPr lang="en-US" dirty="0">
              <a:effectLst/>
            </a:endParaRPr>
          </a:p>
          <a:p>
            <a:endParaRPr lang="en-US" dirty="0">
              <a:effectLst/>
            </a:endParaRPr>
          </a:p>
          <a:p>
            <a:r>
              <a:rPr lang="en-US" dirty="0">
                <a:effectLst/>
              </a:rPr>
              <a:t>Applying again a Taylor series expansion and plugging in the expression for the truncation error just found we obtain: </a:t>
            </a:r>
          </a:p>
          <a:p>
            <a:endParaRPr lang="en-US" dirty="0"/>
          </a:p>
          <a:p>
            <a:endParaRPr lang="en-US" dirty="0"/>
          </a:p>
          <a:p>
            <a:endParaRPr lang="en-US" dirty="0"/>
          </a:p>
          <a:p>
            <a:pPr marL="342900" indent="-342900">
              <a:buFont typeface="Arial" panose="020B0604020202020204" pitchFamily="34" charset="0"/>
              <a:buChar char="•"/>
            </a:pPr>
            <a:r>
              <a:rPr lang="en-US" dirty="0">
                <a:effectLst/>
              </a:rPr>
              <a:t>For a given </a:t>
            </a:r>
            <a:r>
              <a:rPr lang="en-US" dirty="0">
                <a:effectLst/>
                <a:latin typeface="Symbol" pitchFamily="2" charset="2"/>
              </a:rPr>
              <a:t>D</a:t>
            </a:r>
            <a:r>
              <a:rPr lang="en-US" dirty="0">
                <a:effectLst/>
              </a:rPr>
              <a:t>x and </a:t>
            </a:r>
            <a:r>
              <a:rPr lang="en-US" dirty="0">
                <a:effectLst/>
                <a:latin typeface="Symbol" pitchFamily="2" charset="2"/>
              </a:rPr>
              <a:t>D</a:t>
            </a:r>
            <a:r>
              <a:rPr lang="en-US" dirty="0">
                <a:effectLst/>
              </a:rPr>
              <a:t>t, note that we are not solving the pure advection equation, although the scheme is consistent (asymptotically)</a:t>
            </a:r>
          </a:p>
          <a:p>
            <a:pPr marL="342900" indent="-342900">
              <a:buFont typeface="Arial" panose="020B0604020202020204" pitchFamily="34" charset="0"/>
              <a:buChar char="•"/>
            </a:pPr>
            <a:r>
              <a:rPr lang="en-US" dirty="0">
                <a:effectLst/>
              </a:rPr>
              <a:t>Physical viscosity (positive) has the effect of smoothing the solution; but here, the value is negative, and, therefore, </a:t>
            </a:r>
            <a:r>
              <a:rPr lang="en-US" b="1" dirty="0">
                <a:effectLst/>
              </a:rPr>
              <a:t>destabilizing</a:t>
            </a:r>
          </a:p>
        </p:txBody>
      </p:sp>
      <p:pic>
        <p:nvPicPr>
          <p:cNvPr id="5" name="Picture 4">
            <a:extLst>
              <a:ext uri="{FF2B5EF4-FFF2-40B4-BE49-F238E27FC236}">
                <a16:creationId xmlns:a16="http://schemas.microsoft.com/office/drawing/2014/main" id="{262A9885-36D1-F9FF-354D-682512EAAFFC}"/>
              </a:ext>
            </a:extLst>
          </p:cNvPr>
          <p:cNvPicPr>
            <a:picLocks noChangeAspect="1"/>
          </p:cNvPicPr>
          <p:nvPr/>
        </p:nvPicPr>
        <p:blipFill>
          <a:blip r:embed="rId2"/>
          <a:stretch>
            <a:fillRect/>
          </a:stretch>
        </p:blipFill>
        <p:spPr>
          <a:xfrm>
            <a:off x="2951480" y="2237517"/>
            <a:ext cx="3822700" cy="673100"/>
          </a:xfrm>
          <a:prstGeom prst="rect">
            <a:avLst/>
          </a:prstGeom>
        </p:spPr>
      </p:pic>
      <p:pic>
        <p:nvPicPr>
          <p:cNvPr id="7" name="Picture 6">
            <a:extLst>
              <a:ext uri="{FF2B5EF4-FFF2-40B4-BE49-F238E27FC236}">
                <a16:creationId xmlns:a16="http://schemas.microsoft.com/office/drawing/2014/main" id="{1606A9AF-ABD6-E663-B593-F66E3739C44B}"/>
              </a:ext>
            </a:extLst>
          </p:cNvPr>
          <p:cNvPicPr>
            <a:picLocks noChangeAspect="1"/>
          </p:cNvPicPr>
          <p:nvPr/>
        </p:nvPicPr>
        <p:blipFill>
          <a:blip r:embed="rId3"/>
          <a:stretch>
            <a:fillRect/>
          </a:stretch>
        </p:blipFill>
        <p:spPr>
          <a:xfrm>
            <a:off x="4091686" y="3764504"/>
            <a:ext cx="5422900" cy="1346200"/>
          </a:xfrm>
          <a:prstGeom prst="rect">
            <a:avLst/>
          </a:prstGeom>
        </p:spPr>
      </p:pic>
    </p:spTree>
    <p:extLst>
      <p:ext uri="{BB962C8B-B14F-4D97-AF65-F5344CB8AC3E}">
        <p14:creationId xmlns:p14="http://schemas.microsoft.com/office/powerpoint/2010/main" val="85602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Convergence</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normAutofit/>
          </a:bodyPr>
          <a:lstStyle/>
          <a:p>
            <a:r>
              <a:rPr lang="en-US" u="sng" dirty="0">
                <a:solidFill>
                  <a:schemeClr val="tx1"/>
                </a:solidFill>
              </a:rPr>
              <a:t>Definition</a:t>
            </a:r>
            <a:r>
              <a:rPr lang="en-US" dirty="0">
                <a:solidFill>
                  <a:schemeClr val="tx1"/>
                </a:solidFill>
              </a:rPr>
              <a:t>: </a:t>
            </a:r>
            <a:r>
              <a:rPr lang="en-US" dirty="0">
                <a:solidFill>
                  <a:schemeClr val="tx1"/>
                </a:solidFill>
                <a:effectLst/>
              </a:rPr>
              <a:t>The numerical solution of a computational model approaches is convergent the exact if it asymptotes to the exact solution of the original continuous problem as the grid and timestep tend to zero</a:t>
            </a:r>
          </a:p>
          <a:p>
            <a:endParaRPr lang="en-US" dirty="0">
              <a:solidFill>
                <a:schemeClr val="tx1"/>
              </a:solidFill>
            </a:endParaRPr>
          </a:p>
          <a:p>
            <a:pPr marL="342900" indent="-342900">
              <a:buFont typeface="Arial" panose="020B0604020202020204" pitchFamily="34" charset="0"/>
              <a:buChar char="•"/>
            </a:pPr>
            <a:r>
              <a:rPr lang="en-US" i="1" dirty="0">
                <a:solidFill>
                  <a:schemeClr val="tx1"/>
                </a:solidFill>
                <a:effectLst/>
              </a:rPr>
              <a:t>Convergence is a property of the solution</a:t>
            </a:r>
          </a:p>
          <a:p>
            <a:endParaRPr lang="en-US" i="1" dirty="0">
              <a:solidFill>
                <a:schemeClr val="tx1"/>
              </a:solidFill>
            </a:endParaRPr>
          </a:p>
          <a:p>
            <a:r>
              <a:rPr lang="en-US" i="1" dirty="0">
                <a:solidFill>
                  <a:schemeClr val="tx1"/>
                </a:solidFill>
              </a:rPr>
              <a:t>Q: </a:t>
            </a:r>
            <a:r>
              <a:rPr lang="en-US" dirty="0">
                <a:solidFill>
                  <a:schemeClr val="tx1"/>
                </a:solidFill>
                <a:effectLst/>
              </a:rPr>
              <a:t>How to assess if the solution is converging? </a:t>
            </a:r>
          </a:p>
          <a:p>
            <a:r>
              <a:rPr lang="en-US" i="1" dirty="0">
                <a:solidFill>
                  <a:schemeClr val="tx1"/>
                </a:solidFill>
                <a:effectLst/>
              </a:rPr>
              <a:t>A:</a:t>
            </a:r>
            <a:r>
              <a:rPr lang="en-US" dirty="0">
                <a:solidFill>
                  <a:schemeClr val="tx1"/>
                </a:solidFill>
                <a:effectLst/>
              </a:rPr>
              <a:t> This is formally possible only if the exact solution to the original problem is known! </a:t>
            </a:r>
          </a:p>
          <a:p>
            <a:r>
              <a:rPr lang="en-US" dirty="0">
                <a:solidFill>
                  <a:schemeClr val="tx1"/>
                </a:solidFill>
                <a:effectLst/>
              </a:rPr>
              <a:t> </a:t>
            </a:r>
          </a:p>
          <a:p>
            <a:endParaRPr lang="en-US" dirty="0">
              <a:solidFill>
                <a:schemeClr val="tx1"/>
              </a:solidFill>
              <a:effectLst/>
            </a:endParaRPr>
          </a:p>
        </p:txBody>
      </p:sp>
    </p:spTree>
    <p:extLst>
      <p:ext uri="{BB962C8B-B14F-4D97-AF65-F5344CB8AC3E}">
        <p14:creationId xmlns:p14="http://schemas.microsoft.com/office/powerpoint/2010/main" val="10919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058723" y="6050108"/>
            <a:ext cx="10406445" cy="774780"/>
          </a:xfrm>
        </p:spPr>
        <p:txBody>
          <a:bodyPr>
            <a:noAutofit/>
          </a:bodyPr>
          <a:lstStyle/>
          <a:p>
            <a:pPr marL="342900" indent="-342900">
              <a:buFont typeface="Arial" panose="020B0604020202020204" pitchFamily="34" charset="0"/>
              <a:buChar char="•"/>
            </a:pPr>
            <a:r>
              <a:rPr lang="en-US" sz="1800" dirty="0"/>
              <a:t>Convergence is required for a consistent and stable numerical method to recover the exact solution!</a:t>
            </a:r>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a:solidFill>
            <a:schemeClr val="accent1">
              <a:alpha val="19535"/>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E85529B-9566-2A9B-554B-515B633096B5}"/>
              </a:ext>
            </a:extLst>
          </p:cNvPr>
          <p:cNvSpPr/>
          <p:nvPr/>
        </p:nvSpPr>
        <p:spPr>
          <a:xfrm>
            <a:off x="7050441"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ADE</a:t>
            </a:r>
          </a:p>
        </p:txBody>
      </p:sp>
      <p:sp>
        <p:nvSpPr>
          <p:cNvPr id="10" name="Oval 9">
            <a:extLst>
              <a:ext uri="{FF2B5EF4-FFF2-40B4-BE49-F238E27FC236}">
                <a16:creationId xmlns:a16="http://schemas.microsoft.com/office/drawing/2014/main" id="{9AFB1C4D-0B27-AD19-1934-98E0A4E9E441}"/>
              </a:ext>
            </a:extLst>
          </p:cNvPr>
          <p:cNvSpPr/>
          <p:nvPr/>
        </p:nvSpPr>
        <p:spPr>
          <a:xfrm>
            <a:off x="7050441"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Numerical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11" name="Right Arrow 10">
            <a:extLst>
              <a:ext uri="{FF2B5EF4-FFF2-40B4-BE49-F238E27FC236}">
                <a16:creationId xmlns:a16="http://schemas.microsoft.com/office/drawing/2014/main" id="{079992B5-4FC3-1770-7DA8-653039BE6A63}"/>
              </a:ext>
            </a:extLst>
          </p:cNvPr>
          <p:cNvSpPr/>
          <p:nvPr/>
        </p:nvSpPr>
        <p:spPr>
          <a:xfrm rot="5400000">
            <a:off x="8491783"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938C81-0FF3-F3BE-E497-F98D1D9140D1}"/>
              </a:ext>
            </a:extLst>
          </p:cNvPr>
          <p:cNvSpPr txBox="1"/>
          <p:nvPr/>
        </p:nvSpPr>
        <p:spPr>
          <a:xfrm>
            <a:off x="402956" y="5441497"/>
            <a:ext cx="0" cy="0"/>
          </a:xfrm>
          <a:prstGeom prst="rect">
            <a:avLst/>
          </a:prstGeom>
        </p:spPr>
        <p:txBody>
          <a:bodyPr vert="horz" wrap="none" lIns="91440" tIns="45720" rIns="91440" bIns="45720" rtlCol="0">
            <a:noAutofit/>
          </a:bodyPr>
          <a:lstStyle/>
          <a:p>
            <a:pPr algn="l"/>
            <a:endParaRPr lang="en-US" dirty="0"/>
          </a:p>
        </p:txBody>
      </p:sp>
      <p:sp>
        <p:nvSpPr>
          <p:cNvPr id="18" name="Title 1">
            <a:extLst>
              <a:ext uri="{FF2B5EF4-FFF2-40B4-BE49-F238E27FC236}">
                <a16:creationId xmlns:a16="http://schemas.microsoft.com/office/drawing/2014/main" id="{CEE31F8B-19DC-4354-2D62-8ED16BECDB4D}"/>
              </a:ext>
            </a:extLst>
          </p:cNvPr>
          <p:cNvSpPr>
            <a:spLocks noGrp="1"/>
          </p:cNvSpPr>
          <p:nvPr>
            <p:ph type="title"/>
          </p:nvPr>
        </p:nvSpPr>
        <p:spPr>
          <a:xfrm>
            <a:off x="1600200" y="261257"/>
            <a:ext cx="10096500" cy="774779"/>
          </a:xfrm>
        </p:spPr>
        <p:txBody>
          <a:bodyPr/>
          <a:lstStyle/>
          <a:p>
            <a:r>
              <a:rPr lang="en-US" dirty="0"/>
              <a:t>Numerical Simulation Conundrum</a:t>
            </a:r>
          </a:p>
        </p:txBody>
      </p:sp>
      <p:sp>
        <p:nvSpPr>
          <p:cNvPr id="2" name="Right Arrow 1">
            <a:extLst>
              <a:ext uri="{FF2B5EF4-FFF2-40B4-BE49-F238E27FC236}">
                <a16:creationId xmlns:a16="http://schemas.microsoft.com/office/drawing/2014/main" id="{9870A8FD-ACD8-FF21-60C4-D7F8FE7BE3E2}"/>
              </a:ext>
            </a:extLst>
          </p:cNvPr>
          <p:cNvSpPr/>
          <p:nvPr/>
        </p:nvSpPr>
        <p:spPr>
          <a:xfrm rot="10800000">
            <a:off x="5693044" y="4735942"/>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9A539F68-B5EE-6867-20C6-12809E38D7B1}"/>
              </a:ext>
            </a:extLst>
          </p:cNvPr>
          <p:cNvSpPr/>
          <p:nvPr/>
        </p:nvSpPr>
        <p:spPr>
          <a:xfrm rot="10800000">
            <a:off x="5693044" y="2141499"/>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D22A2AE-D935-08E9-27E0-04D1104B2667}"/>
              </a:ext>
            </a:extLst>
          </p:cNvPr>
          <p:cNvSpPr txBox="1"/>
          <p:nvPr/>
        </p:nvSpPr>
        <p:spPr>
          <a:xfrm>
            <a:off x="5377912" y="2603715"/>
            <a:ext cx="0" cy="0"/>
          </a:xfrm>
          <a:prstGeom prst="rect">
            <a:avLst/>
          </a:prstGeom>
        </p:spPr>
        <p:txBody>
          <a:bodyPr vert="horz" wrap="none" lIns="91440" tIns="45720" rIns="91440" bIns="45720" rtlCol="0">
            <a:noAutofit/>
          </a:bodyPr>
          <a:lstStyle/>
          <a:p>
            <a:pPr algn="l"/>
            <a:r>
              <a:rPr lang="en-US" dirty="0"/>
              <a:t>Consistency</a:t>
            </a:r>
          </a:p>
        </p:txBody>
      </p:sp>
      <p:sp>
        <p:nvSpPr>
          <p:cNvPr id="17" name="TextBox 16">
            <a:extLst>
              <a:ext uri="{FF2B5EF4-FFF2-40B4-BE49-F238E27FC236}">
                <a16:creationId xmlns:a16="http://schemas.microsoft.com/office/drawing/2014/main" id="{6789A016-311A-704F-140D-977CD60D2921}"/>
              </a:ext>
            </a:extLst>
          </p:cNvPr>
          <p:cNvSpPr txBox="1"/>
          <p:nvPr/>
        </p:nvSpPr>
        <p:spPr>
          <a:xfrm>
            <a:off x="5530312" y="5375328"/>
            <a:ext cx="0" cy="0"/>
          </a:xfrm>
          <a:prstGeom prst="rect">
            <a:avLst/>
          </a:prstGeom>
        </p:spPr>
        <p:txBody>
          <a:bodyPr vert="horz" wrap="none" lIns="91440" tIns="45720" rIns="91440" bIns="45720" rtlCol="0">
            <a:noAutofit/>
          </a:bodyPr>
          <a:lstStyle/>
          <a:p>
            <a:pPr algn="l"/>
            <a:r>
              <a:rPr lang="en-US" dirty="0"/>
              <a:t>Convergence</a:t>
            </a:r>
          </a:p>
        </p:txBody>
      </p:sp>
      <p:sp>
        <p:nvSpPr>
          <p:cNvPr id="20" name="TextBox 19">
            <a:extLst>
              <a:ext uri="{FF2B5EF4-FFF2-40B4-BE49-F238E27FC236}">
                <a16:creationId xmlns:a16="http://schemas.microsoft.com/office/drawing/2014/main" id="{1E86DA56-220A-7828-7DD4-74E8AA409E4D}"/>
              </a:ext>
            </a:extLst>
          </p:cNvPr>
          <p:cNvSpPr txBox="1"/>
          <p:nvPr/>
        </p:nvSpPr>
        <p:spPr>
          <a:xfrm>
            <a:off x="9125919" y="3407040"/>
            <a:ext cx="0" cy="0"/>
          </a:xfrm>
          <a:prstGeom prst="rect">
            <a:avLst/>
          </a:prstGeom>
        </p:spPr>
        <p:txBody>
          <a:bodyPr vert="horz" wrap="none" lIns="91440" tIns="45720" rIns="91440" bIns="45720" rtlCol="0">
            <a:noAutofit/>
          </a:bodyPr>
          <a:lstStyle/>
          <a:p>
            <a:pPr algn="l"/>
            <a:r>
              <a:rPr lang="en-US" dirty="0"/>
              <a:t>Stability</a:t>
            </a:r>
          </a:p>
        </p:txBody>
      </p:sp>
    </p:spTree>
    <p:extLst>
      <p:ext uri="{BB962C8B-B14F-4D97-AF65-F5344CB8AC3E}">
        <p14:creationId xmlns:p14="http://schemas.microsoft.com/office/powerpoint/2010/main" val="18008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A4291-E227-A581-384F-1A93158A689B}"/>
              </a:ext>
            </a:extLst>
          </p:cNvPr>
          <p:cNvSpPr>
            <a:spLocks noGrp="1"/>
          </p:cNvSpPr>
          <p:nvPr>
            <p:ph type="title"/>
          </p:nvPr>
        </p:nvSpPr>
        <p:spPr/>
        <p:txBody>
          <a:bodyPr/>
          <a:lstStyle/>
          <a:p>
            <a:r>
              <a:rPr lang="en-US" dirty="0"/>
              <a:t>Lax Equivalence Theorem</a:t>
            </a:r>
          </a:p>
        </p:txBody>
      </p:sp>
      <p:sp>
        <p:nvSpPr>
          <p:cNvPr id="3" name="Slide Number Placeholder 2">
            <a:extLst>
              <a:ext uri="{FF2B5EF4-FFF2-40B4-BE49-F238E27FC236}">
                <a16:creationId xmlns:a16="http://schemas.microsoft.com/office/drawing/2014/main" id="{742EF8F0-3C41-2235-0085-8B85E4C220C8}"/>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A9348677-60E6-4E40-E195-1B5F01771CCA}"/>
              </a:ext>
            </a:extLst>
          </p:cNvPr>
          <p:cNvSpPr>
            <a:spLocks noGrp="1"/>
          </p:cNvSpPr>
          <p:nvPr>
            <p:ph sz="quarter" idx="11"/>
          </p:nvPr>
        </p:nvSpPr>
        <p:spPr/>
        <p:txBody>
          <a:bodyPr/>
          <a:lstStyle/>
          <a:p>
            <a:r>
              <a:rPr lang="en-US" u="sng" dirty="0">
                <a:effectLst/>
              </a:rPr>
              <a:t>Definition</a:t>
            </a:r>
            <a:r>
              <a:rPr lang="en-US" dirty="0">
                <a:effectLst/>
              </a:rPr>
              <a:t>: For a well-posed linear problem discretized using a consistent method, stability is the necessary and sufficient condition for convergence</a:t>
            </a:r>
          </a:p>
          <a:p>
            <a:pPr marL="342900" indent="-342900">
              <a:buFont typeface="Arial" panose="020B0604020202020204" pitchFamily="34" charset="0"/>
              <a:buChar char="•"/>
            </a:pPr>
            <a:r>
              <a:rPr lang="en-US" dirty="0">
                <a:effectLst/>
              </a:rPr>
              <a:t>In the case of a linear PDE, studying the properties of the computational method is sufficient to know that the exact solution can be computed; even before obtaining any numerical solution! </a:t>
            </a:r>
          </a:p>
          <a:p>
            <a:pPr marL="342900" indent="-342900">
              <a:buFont typeface="Arial" panose="020B0604020202020204" pitchFamily="34" charset="0"/>
              <a:buChar char="•"/>
            </a:pPr>
            <a:r>
              <a:rPr lang="en-US" dirty="0">
                <a:effectLst/>
              </a:rPr>
              <a:t>For non-linear problems, the analysis is much harder and only weaker statements can be made </a:t>
            </a:r>
          </a:p>
          <a:p>
            <a:pPr marL="342900" indent="-342900">
              <a:buFont typeface="Arial" panose="020B0604020202020204" pitchFamily="34" charset="0"/>
              <a:buChar char="•"/>
            </a:pPr>
            <a:r>
              <a:rPr lang="en-US" dirty="0">
                <a:effectLst/>
              </a:rPr>
              <a:t>Convergence is studied than directly and in addition to consistency and stability. </a:t>
            </a:r>
          </a:p>
          <a:p>
            <a:endParaRPr lang="en-US" dirty="0">
              <a:effectLst/>
            </a:endParaRPr>
          </a:p>
          <a:p>
            <a:endParaRPr lang="en-US" dirty="0"/>
          </a:p>
        </p:txBody>
      </p:sp>
    </p:spTree>
    <p:extLst>
      <p:ext uri="{BB962C8B-B14F-4D97-AF65-F5344CB8AC3E}">
        <p14:creationId xmlns:p14="http://schemas.microsoft.com/office/powerpoint/2010/main" val="246465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6B64-3CEB-57EB-310F-3DE393D0ADED}"/>
              </a:ext>
            </a:extLst>
          </p:cNvPr>
          <p:cNvSpPr>
            <a:spLocks noGrp="1"/>
          </p:cNvSpPr>
          <p:nvPr>
            <p:ph type="title"/>
          </p:nvPr>
        </p:nvSpPr>
        <p:spPr/>
        <p:txBody>
          <a:bodyPr/>
          <a:lstStyle/>
          <a:p>
            <a:r>
              <a:rPr lang="en-US" dirty="0"/>
              <a:t>Simple Passive Scalar Transport</a:t>
            </a:r>
          </a:p>
        </p:txBody>
      </p:sp>
      <p:sp>
        <p:nvSpPr>
          <p:cNvPr id="3" name="Slide Number Placeholder 2">
            <a:extLst>
              <a:ext uri="{FF2B5EF4-FFF2-40B4-BE49-F238E27FC236}">
                <a16:creationId xmlns:a16="http://schemas.microsoft.com/office/drawing/2014/main" id="{0798DE47-093E-1537-34C0-39D58ED856D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F4F9BD57-D4B9-B928-6050-858EBCEA1519}"/>
              </a:ext>
            </a:extLst>
          </p:cNvPr>
          <p:cNvSpPr>
            <a:spLocks noGrp="1"/>
          </p:cNvSpPr>
          <p:nvPr>
            <p:ph sz="quarter" idx="11"/>
          </p:nvPr>
        </p:nvSpPr>
        <p:spPr>
          <a:xfrm>
            <a:off x="647700" y="1409700"/>
            <a:ext cx="11049000" cy="5426812"/>
          </a:xfrm>
        </p:spPr>
        <p:txBody>
          <a:bodyPr>
            <a:normAutofit fontScale="92500" lnSpcReduction="10000"/>
          </a:bodyPr>
          <a:lstStyle/>
          <a:p>
            <a:pPr marL="342900" indent="-342900">
              <a:buFont typeface="Arial" panose="020B0604020202020204" pitchFamily="34" charset="0"/>
              <a:buChar char="•"/>
            </a:pPr>
            <a:r>
              <a:rPr lang="en-US" dirty="0">
                <a:effectLst/>
              </a:rPr>
              <a:t>The study of passive transport of nutrients or pollutants is important in biological and environmental applications (smoke, pathogens, etc.)</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endParaRPr lang="en-US" dirty="0">
              <a:effectLst/>
            </a:endParaRPr>
          </a:p>
          <a:p>
            <a:pPr marL="342900" indent="-342900">
              <a:buFont typeface="Arial" panose="020B0604020202020204" pitchFamily="34" charset="0"/>
              <a:buChar char="•"/>
            </a:pPr>
            <a:r>
              <a:rPr lang="en-US" dirty="0"/>
              <a:t>Left, </a:t>
            </a:r>
            <a:r>
              <a:rPr lang="en-US" dirty="0">
                <a:effectLst/>
              </a:rPr>
              <a:t>depicts a passive scalar representing a synthetic cough, </a:t>
            </a:r>
            <a:r>
              <a:rPr lang="en-US" dirty="0" err="1">
                <a:effectLst/>
              </a:rPr>
              <a:t>Vuorinen</a:t>
            </a:r>
            <a:r>
              <a:rPr lang="en-US" dirty="0"/>
              <a:t> et al. </a:t>
            </a:r>
            <a:r>
              <a:rPr lang="en-US" dirty="0">
                <a:effectLst/>
              </a:rPr>
              <a:t>“</a:t>
            </a:r>
            <a:r>
              <a:rPr lang="en-US" i="1" dirty="0">
                <a:effectLst/>
              </a:rPr>
              <a:t>Modelling aerosol transport and virus exposure with numerical simulations in relation to SARS-CoV-2 transmission by inhalation indoors”</a:t>
            </a:r>
            <a:r>
              <a:rPr lang="en-US" dirty="0">
                <a:effectLst/>
              </a:rPr>
              <a:t>, Safety Science (2020)</a:t>
            </a:r>
          </a:p>
          <a:p>
            <a:pPr marL="342900" indent="-342900">
              <a:buFont typeface="Arial" panose="020B0604020202020204" pitchFamily="34" charset="0"/>
              <a:buChar char="•"/>
            </a:pPr>
            <a:r>
              <a:rPr lang="en-US" dirty="0"/>
              <a:t>Recall that the conceptual model may require buoyancy effects, right, Domino, “</a:t>
            </a:r>
            <a:r>
              <a:rPr lang="en-US" i="1" dirty="0"/>
              <a:t>A case study on pathogen transport, deposition, evaporation and transmission: Linking high-fidelity computational fluid dynamics simulations to probability of infection</a:t>
            </a:r>
            <a:r>
              <a:rPr lang="en-US" dirty="0"/>
              <a:t>”, Int J. CFD (2021)</a:t>
            </a:r>
          </a:p>
          <a:p>
            <a:pPr marL="342900" indent="-342900">
              <a:buFont typeface="Arial" panose="020B0604020202020204" pitchFamily="34" charset="0"/>
              <a:buChar char="•"/>
            </a:pPr>
            <a:endParaRPr lang="en-US" dirty="0">
              <a:effectLst/>
            </a:endParaRPr>
          </a:p>
          <a:p>
            <a:endParaRPr lang="en-US" dirty="0"/>
          </a:p>
        </p:txBody>
      </p:sp>
      <p:pic>
        <p:nvPicPr>
          <p:cNvPr id="8" name="Picture 7">
            <a:extLst>
              <a:ext uri="{FF2B5EF4-FFF2-40B4-BE49-F238E27FC236}">
                <a16:creationId xmlns:a16="http://schemas.microsoft.com/office/drawing/2014/main" id="{FC673A48-8C88-A7D7-3525-F048D10ED191}"/>
              </a:ext>
            </a:extLst>
          </p:cNvPr>
          <p:cNvPicPr>
            <a:picLocks noChangeAspect="1"/>
          </p:cNvPicPr>
          <p:nvPr/>
        </p:nvPicPr>
        <p:blipFill rotWithShape="1">
          <a:blip r:embed="rId2">
            <a:extLst>
              <a:ext uri="{28A0092B-C50C-407E-A947-70E740481C1C}">
                <a14:useLocalDpi xmlns:a14="http://schemas.microsoft.com/office/drawing/2010/main" val="0"/>
              </a:ext>
            </a:extLst>
          </a:blip>
          <a:srcRect l="17763" t="1991" b="2282"/>
          <a:stretch/>
        </p:blipFill>
        <p:spPr>
          <a:xfrm>
            <a:off x="719328" y="2004713"/>
            <a:ext cx="2746002" cy="2743200"/>
          </a:xfrm>
          <a:prstGeom prst="rect">
            <a:avLst/>
          </a:prstGeom>
        </p:spPr>
      </p:pic>
      <p:pic>
        <p:nvPicPr>
          <p:cNvPr id="11" name="Picture 10">
            <a:extLst>
              <a:ext uri="{FF2B5EF4-FFF2-40B4-BE49-F238E27FC236}">
                <a16:creationId xmlns:a16="http://schemas.microsoft.com/office/drawing/2014/main" id="{13ABB1C7-F9BE-D5C8-4913-7E9B9F078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188" y="1988094"/>
            <a:ext cx="4077730" cy="2743200"/>
          </a:xfrm>
          <a:prstGeom prst="rect">
            <a:avLst/>
          </a:prstGeom>
        </p:spPr>
      </p:pic>
      <p:pic>
        <p:nvPicPr>
          <p:cNvPr id="13" name="Picture 12">
            <a:extLst>
              <a:ext uri="{FF2B5EF4-FFF2-40B4-BE49-F238E27FC236}">
                <a16:creationId xmlns:a16="http://schemas.microsoft.com/office/drawing/2014/main" id="{F921AF02-C821-D123-D527-5E1BCC273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5723" y="1988094"/>
            <a:ext cx="4077730" cy="2743200"/>
          </a:xfrm>
          <a:prstGeom prst="rect">
            <a:avLst/>
          </a:prstGeom>
        </p:spPr>
      </p:pic>
      <p:pic>
        <p:nvPicPr>
          <p:cNvPr id="15" name="Picture 14">
            <a:extLst>
              <a:ext uri="{FF2B5EF4-FFF2-40B4-BE49-F238E27FC236}">
                <a16:creationId xmlns:a16="http://schemas.microsoft.com/office/drawing/2014/main" id="{ECC098AB-5BD4-0EEC-9C02-CADF500C42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258" y="1988094"/>
            <a:ext cx="4077730" cy="2743200"/>
          </a:xfrm>
          <a:prstGeom prst="rect">
            <a:avLst/>
          </a:prstGeom>
        </p:spPr>
      </p:pic>
    </p:spTree>
    <p:extLst>
      <p:ext uri="{BB962C8B-B14F-4D97-AF65-F5344CB8AC3E}">
        <p14:creationId xmlns:p14="http://schemas.microsoft.com/office/powerpoint/2010/main" val="259410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4070E-E723-A5D8-B52E-C510F3490E67}"/>
              </a:ext>
            </a:extLst>
          </p:cNvPr>
          <p:cNvSpPr>
            <a:spLocks noGrp="1"/>
          </p:cNvSpPr>
          <p:nvPr>
            <p:ph type="title"/>
          </p:nvPr>
        </p:nvSpPr>
        <p:spPr/>
        <p:txBody>
          <a:bodyPr/>
          <a:lstStyle/>
          <a:p>
            <a:r>
              <a:rPr lang="en-US" dirty="0"/>
              <a:t>Origin of Numerical Errors</a:t>
            </a:r>
          </a:p>
        </p:txBody>
      </p:sp>
      <p:sp>
        <p:nvSpPr>
          <p:cNvPr id="3" name="Slide Number Placeholder 2">
            <a:extLst>
              <a:ext uri="{FF2B5EF4-FFF2-40B4-BE49-F238E27FC236}">
                <a16:creationId xmlns:a16="http://schemas.microsoft.com/office/drawing/2014/main" id="{598A8E34-F778-5FC4-48A7-F1A7DAEDF3A0}"/>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03575744-67EA-1084-C39C-90223FB83689}"/>
              </a:ext>
            </a:extLst>
          </p:cNvPr>
          <p:cNvSpPr>
            <a:spLocks noGrp="1"/>
          </p:cNvSpPr>
          <p:nvPr>
            <p:ph sz="quarter" idx="11"/>
          </p:nvPr>
        </p:nvSpPr>
        <p:spPr/>
        <p:txBody>
          <a:bodyPr/>
          <a:lstStyle/>
          <a:p>
            <a:r>
              <a:rPr lang="en-US" dirty="0">
                <a:effectLst/>
              </a:rPr>
              <a:t>Consider again, the pure advection problem: </a:t>
            </a:r>
          </a:p>
          <a:p>
            <a:endParaRPr lang="en-US" dirty="0"/>
          </a:p>
          <a:p>
            <a:endParaRPr lang="en-US" dirty="0">
              <a:effectLst/>
            </a:endParaRPr>
          </a:p>
          <a:p>
            <a:endParaRPr lang="en-US" dirty="0">
              <a:effectLst/>
            </a:endParaRPr>
          </a:p>
          <a:p>
            <a:r>
              <a:rPr lang="en-US" dirty="0"/>
              <a:t>Recall, t</a:t>
            </a:r>
            <a:r>
              <a:rPr lang="en-US" dirty="0">
                <a:effectLst/>
              </a:rPr>
              <a:t>he </a:t>
            </a:r>
            <a:r>
              <a:rPr lang="en-US" i="1" dirty="0">
                <a:effectLst/>
              </a:rPr>
              <a:t>forward-in-time</a:t>
            </a:r>
            <a:r>
              <a:rPr lang="en-US" dirty="0">
                <a:effectLst/>
              </a:rPr>
              <a:t> and </a:t>
            </a:r>
            <a:r>
              <a:rPr lang="en-US" i="1" dirty="0">
                <a:effectLst/>
              </a:rPr>
              <a:t>central-in-space</a:t>
            </a:r>
            <a:r>
              <a:rPr lang="en-US" dirty="0">
                <a:effectLst/>
              </a:rPr>
              <a:t> scheme is consistent but unstable! </a:t>
            </a:r>
          </a:p>
          <a:p>
            <a:endParaRPr lang="en-US" dirty="0"/>
          </a:p>
          <a:p>
            <a:endParaRPr lang="en-US" dirty="0">
              <a:effectLst/>
            </a:endParaRPr>
          </a:p>
          <a:p>
            <a:endParaRPr lang="en-US" dirty="0"/>
          </a:p>
          <a:p>
            <a:r>
              <a:rPr lang="en-US" dirty="0">
                <a:effectLst/>
              </a:rPr>
              <a:t>This </a:t>
            </a:r>
            <a:r>
              <a:rPr lang="en-US" dirty="0">
                <a:solidFill>
                  <a:schemeClr val="tx1"/>
                </a:solidFill>
                <a:effectLst/>
              </a:rPr>
              <a:t>PDE problem supports an exact solution with a simple physical interpretation</a:t>
            </a:r>
          </a:p>
          <a:p>
            <a:endParaRPr lang="en-US" dirty="0">
              <a:solidFill>
                <a:schemeClr val="tx1"/>
              </a:solidFill>
            </a:endParaRPr>
          </a:p>
          <a:p>
            <a:r>
              <a:rPr lang="en-US" dirty="0">
                <a:solidFill>
                  <a:schemeClr val="tx1"/>
                </a:solidFill>
                <a:effectLst/>
              </a:rPr>
              <a:t>Let’s use this finding to gain insight into the behavior of the numerical scheme</a:t>
            </a:r>
            <a:endParaRPr lang="en-US" dirty="0">
              <a:effectLst/>
            </a:endParaRPr>
          </a:p>
          <a:p>
            <a:endParaRPr lang="en-US" dirty="0">
              <a:effectLst/>
            </a:endParaRPr>
          </a:p>
          <a:p>
            <a:endParaRPr lang="en-US" dirty="0">
              <a:effectLst/>
            </a:endParaRPr>
          </a:p>
          <a:p>
            <a:endParaRPr lang="en-US" dirty="0"/>
          </a:p>
        </p:txBody>
      </p:sp>
      <p:pic>
        <p:nvPicPr>
          <p:cNvPr id="6" name="Picture 5">
            <a:extLst>
              <a:ext uri="{FF2B5EF4-FFF2-40B4-BE49-F238E27FC236}">
                <a16:creationId xmlns:a16="http://schemas.microsoft.com/office/drawing/2014/main" id="{DE196FE1-0E3F-83A9-E184-967D06F58F7C}"/>
              </a:ext>
            </a:extLst>
          </p:cNvPr>
          <p:cNvPicPr>
            <a:picLocks noChangeAspect="1"/>
          </p:cNvPicPr>
          <p:nvPr/>
        </p:nvPicPr>
        <p:blipFill>
          <a:blip r:embed="rId2"/>
          <a:stretch>
            <a:fillRect/>
          </a:stretch>
        </p:blipFill>
        <p:spPr>
          <a:xfrm>
            <a:off x="4692142" y="1991330"/>
            <a:ext cx="2273300" cy="622300"/>
          </a:xfrm>
          <a:prstGeom prst="rect">
            <a:avLst/>
          </a:prstGeom>
        </p:spPr>
      </p:pic>
      <p:cxnSp>
        <p:nvCxnSpPr>
          <p:cNvPr id="7" name="Straight Arrow Connector 6">
            <a:extLst>
              <a:ext uri="{FF2B5EF4-FFF2-40B4-BE49-F238E27FC236}">
                <a16:creationId xmlns:a16="http://schemas.microsoft.com/office/drawing/2014/main" id="{C2C9CB93-D242-0B93-8CED-1BFF69494D44}"/>
              </a:ext>
            </a:extLst>
          </p:cNvPr>
          <p:cNvCxnSpPr>
            <a:cxnSpLocks/>
          </p:cNvCxnSpPr>
          <p:nvPr/>
        </p:nvCxnSpPr>
        <p:spPr>
          <a:xfrm>
            <a:off x="6339458" y="2000728"/>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A6BEAB-29BD-5343-327D-5EFB57411ECC}"/>
              </a:ext>
            </a:extLst>
          </p:cNvPr>
          <p:cNvSpPr txBox="1"/>
          <p:nvPr/>
        </p:nvSpPr>
        <p:spPr>
          <a:xfrm>
            <a:off x="7046976" y="2694432"/>
            <a:ext cx="0" cy="0"/>
          </a:xfrm>
          <a:prstGeom prst="rect">
            <a:avLst/>
          </a:prstGeom>
        </p:spPr>
        <p:txBody>
          <a:bodyPr vert="horz" wrap="none" lIns="91440" tIns="45720" rIns="91440" bIns="45720" rtlCol="0">
            <a:noAutofit/>
          </a:bodyPr>
          <a:lstStyle/>
          <a:p>
            <a:pPr algn="l"/>
            <a:r>
              <a:rPr lang="en-US" dirty="0"/>
              <a:t>0</a:t>
            </a:r>
          </a:p>
        </p:txBody>
      </p:sp>
      <p:pic>
        <p:nvPicPr>
          <p:cNvPr id="9" name="Picture 8">
            <a:extLst>
              <a:ext uri="{FF2B5EF4-FFF2-40B4-BE49-F238E27FC236}">
                <a16:creationId xmlns:a16="http://schemas.microsoft.com/office/drawing/2014/main" id="{D80F1CAA-9E32-16B5-2303-B8FB53306025}"/>
              </a:ext>
            </a:extLst>
          </p:cNvPr>
          <p:cNvPicPr>
            <a:picLocks noChangeAspect="1"/>
          </p:cNvPicPr>
          <p:nvPr/>
        </p:nvPicPr>
        <p:blipFill>
          <a:blip r:embed="rId3"/>
          <a:stretch>
            <a:fillRect/>
          </a:stretch>
        </p:blipFill>
        <p:spPr>
          <a:xfrm>
            <a:off x="4428108" y="3714750"/>
            <a:ext cx="3822700" cy="673100"/>
          </a:xfrm>
          <a:prstGeom prst="rect">
            <a:avLst/>
          </a:prstGeom>
        </p:spPr>
      </p:pic>
    </p:spTree>
    <p:extLst>
      <p:ext uri="{BB962C8B-B14F-4D97-AF65-F5344CB8AC3E}">
        <p14:creationId xmlns:p14="http://schemas.microsoft.com/office/powerpoint/2010/main" val="339146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27FD-F6FF-D4EE-3F35-D29A495DB235}"/>
              </a:ext>
            </a:extLst>
          </p:cNvPr>
          <p:cNvSpPr>
            <a:spLocks noGrp="1"/>
          </p:cNvSpPr>
          <p:nvPr>
            <p:ph type="title"/>
          </p:nvPr>
        </p:nvSpPr>
        <p:spPr/>
        <p:txBody>
          <a:bodyPr/>
          <a:lstStyle/>
          <a:p>
            <a:r>
              <a:rPr lang="en-US" dirty="0"/>
              <a:t>Evaluating the Exact Advection Equation Solution</a:t>
            </a:r>
          </a:p>
        </p:txBody>
      </p:sp>
      <p:sp>
        <p:nvSpPr>
          <p:cNvPr id="3" name="Slide Number Placeholder 2">
            <a:extLst>
              <a:ext uri="{FF2B5EF4-FFF2-40B4-BE49-F238E27FC236}">
                <a16:creationId xmlns:a16="http://schemas.microsoft.com/office/drawing/2014/main" id="{ABF7301F-1ACD-F3EC-762C-8377D3F87837}"/>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784516FF-5AE2-B8E3-3099-D0EB2D6394E6}"/>
              </a:ext>
            </a:extLst>
          </p:cNvPr>
          <p:cNvSpPr>
            <a:spLocks noGrp="1"/>
          </p:cNvSpPr>
          <p:nvPr>
            <p:ph sz="quarter" idx="11"/>
          </p:nvPr>
        </p:nvSpPr>
        <p:spPr/>
        <p:txBody>
          <a:bodyPr/>
          <a:lstStyle/>
          <a:p>
            <a:r>
              <a:rPr lang="en-US" u="sng" dirty="0"/>
              <a:t>Physical Interpretation</a:t>
            </a:r>
            <a:r>
              <a:rPr lang="en-US" dirty="0"/>
              <a:t>: Information travels in the v-direction (positive)</a:t>
            </a:r>
          </a:p>
          <a:p>
            <a:endParaRPr lang="en-US" dirty="0"/>
          </a:p>
          <a:p>
            <a:endParaRPr lang="en-US" dirty="0"/>
          </a:p>
          <a:p>
            <a:endParaRPr lang="en-US" dirty="0"/>
          </a:p>
          <a:p>
            <a:endParaRPr lang="en-US" dirty="0"/>
          </a:p>
          <a:p>
            <a:endParaRPr lang="en-US" dirty="0"/>
          </a:p>
          <a:p>
            <a:r>
              <a:rPr lang="en-US" u="sng" dirty="0">
                <a:effectLst/>
              </a:rPr>
              <a:t>Numerical Method</a:t>
            </a:r>
            <a:r>
              <a:rPr lang="en-US" dirty="0">
                <a:effectLst/>
              </a:rPr>
              <a:t>: However, information is gathered from both j-1 and j+1 states</a:t>
            </a:r>
            <a:endParaRPr lang="en-US" dirty="0"/>
          </a:p>
        </p:txBody>
      </p:sp>
      <p:pic>
        <p:nvPicPr>
          <p:cNvPr id="20481" name="Picture 1" descr="page22image52569024">
            <a:extLst>
              <a:ext uri="{FF2B5EF4-FFF2-40B4-BE49-F238E27FC236}">
                <a16:creationId xmlns:a16="http://schemas.microsoft.com/office/drawing/2014/main" id="{6CAB76A2-A6E1-B80B-01DB-C32B65E9F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244" y="1991106"/>
            <a:ext cx="4534422"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CF346B0-B67B-27AD-2E3F-ED4FD804CEEC}"/>
              </a:ext>
            </a:extLst>
          </p:cNvPr>
          <p:cNvPicPr>
            <a:picLocks noChangeAspect="1"/>
          </p:cNvPicPr>
          <p:nvPr/>
        </p:nvPicPr>
        <p:blipFill>
          <a:blip r:embed="rId3"/>
          <a:stretch>
            <a:fillRect/>
          </a:stretch>
        </p:blipFill>
        <p:spPr>
          <a:xfrm>
            <a:off x="5269356" y="4424547"/>
            <a:ext cx="3822700" cy="673100"/>
          </a:xfrm>
          <a:prstGeom prst="rect">
            <a:avLst/>
          </a:prstGeom>
        </p:spPr>
      </p:pic>
      <p:pic>
        <p:nvPicPr>
          <p:cNvPr id="20482" name="Picture 2" descr="page22image52574016">
            <a:extLst>
              <a:ext uri="{FF2B5EF4-FFF2-40B4-BE49-F238E27FC236}">
                <a16:creationId xmlns:a16="http://schemas.microsoft.com/office/drawing/2014/main" id="{609EFE00-1122-3EEC-1900-81E465549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4367949"/>
            <a:ext cx="3375838"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06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27FD-F6FF-D4EE-3F35-D29A495DB235}"/>
              </a:ext>
            </a:extLst>
          </p:cNvPr>
          <p:cNvSpPr>
            <a:spLocks noGrp="1"/>
          </p:cNvSpPr>
          <p:nvPr>
            <p:ph type="title"/>
          </p:nvPr>
        </p:nvSpPr>
        <p:spPr/>
        <p:txBody>
          <a:bodyPr/>
          <a:lstStyle/>
          <a:p>
            <a:r>
              <a:rPr lang="en-US" dirty="0"/>
              <a:t>Exploiting the Directionality of the Flow</a:t>
            </a:r>
          </a:p>
        </p:txBody>
      </p:sp>
      <p:sp>
        <p:nvSpPr>
          <p:cNvPr id="3" name="Slide Number Placeholder 2">
            <a:extLst>
              <a:ext uri="{FF2B5EF4-FFF2-40B4-BE49-F238E27FC236}">
                <a16:creationId xmlns:a16="http://schemas.microsoft.com/office/drawing/2014/main" id="{ABF7301F-1ACD-F3EC-762C-8377D3F87837}"/>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784516FF-5AE2-B8E3-3099-D0EB2D6394E6}"/>
              </a:ext>
            </a:extLst>
          </p:cNvPr>
          <p:cNvSpPr>
            <a:spLocks noGrp="1"/>
          </p:cNvSpPr>
          <p:nvPr>
            <p:ph sz="quarter" idx="11"/>
          </p:nvPr>
        </p:nvSpPr>
        <p:spPr>
          <a:xfrm>
            <a:off x="647700" y="1409700"/>
            <a:ext cx="11049000" cy="5426812"/>
          </a:xfrm>
        </p:spPr>
        <p:txBody>
          <a:bodyPr>
            <a:normAutofit/>
          </a:bodyPr>
          <a:lstStyle/>
          <a:p>
            <a:r>
              <a:rPr lang="en-US" dirty="0">
                <a:effectLst/>
              </a:rPr>
              <a:t>An alternative choice of spatial discretization provides a more physically-consistent discrete model: for example, if flow is moving from left to right, let’s remove the j+1 contribution</a:t>
            </a:r>
          </a:p>
          <a:p>
            <a:pPr marL="342900" indent="-342900">
              <a:buFont typeface="Arial" panose="020B0604020202020204" pitchFamily="34" charset="0"/>
              <a:buChar char="•"/>
            </a:pPr>
            <a:r>
              <a:rPr lang="en-US" dirty="0">
                <a:effectLst/>
              </a:rPr>
              <a:t>Consider a </a:t>
            </a:r>
            <a:r>
              <a:rPr lang="en-US" i="1" dirty="0">
                <a:effectLst/>
              </a:rPr>
              <a:t>forward-in-time</a:t>
            </a:r>
            <a:r>
              <a:rPr lang="en-US" dirty="0">
                <a:effectLst/>
              </a:rPr>
              <a:t> and </a:t>
            </a:r>
            <a:r>
              <a:rPr lang="en-US" i="1" dirty="0">
                <a:effectLst/>
              </a:rPr>
              <a:t>backward-in-space</a:t>
            </a:r>
            <a:r>
              <a:rPr lang="en-US" dirty="0">
                <a:effectLst/>
              </a:rPr>
              <a:t> differentiation (FT-BS)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effectLst/>
              </a:rPr>
              <a:t>This scheme is consistent and conditionally stable (see course reader) using Von Neumann stability analysis that shows |amplification factor| is less than unity when</a:t>
            </a:r>
          </a:p>
        </p:txBody>
      </p:sp>
      <p:pic>
        <p:nvPicPr>
          <p:cNvPr id="22529" name="Picture 1" descr="page23image53371008">
            <a:extLst>
              <a:ext uri="{FF2B5EF4-FFF2-40B4-BE49-F238E27FC236}">
                <a16:creationId xmlns:a16="http://schemas.microsoft.com/office/drawing/2014/main" id="{B14336A5-3B01-1AE8-5D52-BABFC5227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24" y="3024487"/>
            <a:ext cx="753687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71D2C81-38C0-A212-5843-1FF0A63BD1F1}"/>
              </a:ext>
            </a:extLst>
          </p:cNvPr>
          <p:cNvPicPr>
            <a:picLocks noChangeAspect="1"/>
          </p:cNvPicPr>
          <p:nvPr/>
        </p:nvPicPr>
        <p:blipFill>
          <a:blip r:embed="rId3"/>
          <a:stretch>
            <a:fillRect/>
          </a:stretch>
        </p:blipFill>
        <p:spPr>
          <a:xfrm>
            <a:off x="2590800" y="2460632"/>
            <a:ext cx="3581400" cy="673100"/>
          </a:xfrm>
          <a:prstGeom prst="rect">
            <a:avLst/>
          </a:prstGeom>
        </p:spPr>
      </p:pic>
      <p:pic>
        <p:nvPicPr>
          <p:cNvPr id="7" name="Picture 6">
            <a:extLst>
              <a:ext uri="{FF2B5EF4-FFF2-40B4-BE49-F238E27FC236}">
                <a16:creationId xmlns:a16="http://schemas.microsoft.com/office/drawing/2014/main" id="{955B04DC-9CAD-328B-7D0B-EC7AC7C26D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0" y="3309770"/>
            <a:ext cx="4410456" cy="1214333"/>
          </a:xfrm>
          <a:prstGeom prst="rect">
            <a:avLst/>
          </a:prstGeom>
        </p:spPr>
      </p:pic>
      <p:sp>
        <p:nvSpPr>
          <p:cNvPr id="8" name="TextBox 7">
            <a:extLst>
              <a:ext uri="{FF2B5EF4-FFF2-40B4-BE49-F238E27FC236}">
                <a16:creationId xmlns:a16="http://schemas.microsoft.com/office/drawing/2014/main" id="{2A3DA1C8-D71A-B302-0707-1015EC250F8F}"/>
              </a:ext>
            </a:extLst>
          </p:cNvPr>
          <p:cNvSpPr txBox="1"/>
          <p:nvPr/>
        </p:nvSpPr>
        <p:spPr>
          <a:xfrm>
            <a:off x="7680960" y="2865120"/>
            <a:ext cx="0" cy="0"/>
          </a:xfrm>
          <a:prstGeom prst="rect">
            <a:avLst/>
          </a:prstGeom>
        </p:spPr>
        <p:txBody>
          <a:bodyPr vert="horz" wrap="none" lIns="91440" tIns="45720" rIns="91440" bIns="45720" rtlCol="0">
            <a:noAutofit/>
          </a:bodyPr>
          <a:lstStyle/>
          <a:p>
            <a:pPr algn="l"/>
            <a:r>
              <a:rPr lang="en-US" dirty="0"/>
              <a:t>Recall backward finite difference stencil</a:t>
            </a:r>
          </a:p>
        </p:txBody>
      </p:sp>
      <p:pic>
        <p:nvPicPr>
          <p:cNvPr id="10" name="Picture 9">
            <a:extLst>
              <a:ext uri="{FF2B5EF4-FFF2-40B4-BE49-F238E27FC236}">
                <a16:creationId xmlns:a16="http://schemas.microsoft.com/office/drawing/2014/main" id="{D4648294-3B2D-09EB-371B-A22F8E78109A}"/>
              </a:ext>
            </a:extLst>
          </p:cNvPr>
          <p:cNvPicPr>
            <a:picLocks noChangeAspect="1"/>
          </p:cNvPicPr>
          <p:nvPr/>
        </p:nvPicPr>
        <p:blipFill>
          <a:blip r:embed="rId5"/>
          <a:stretch>
            <a:fillRect/>
          </a:stretch>
        </p:blipFill>
        <p:spPr>
          <a:xfrm>
            <a:off x="9934702" y="6057049"/>
            <a:ext cx="1003300" cy="596900"/>
          </a:xfrm>
          <a:prstGeom prst="rect">
            <a:avLst/>
          </a:prstGeom>
        </p:spPr>
      </p:pic>
    </p:spTree>
    <p:extLst>
      <p:ext uri="{BB962C8B-B14F-4D97-AF65-F5344CB8AC3E}">
        <p14:creationId xmlns:p14="http://schemas.microsoft.com/office/powerpoint/2010/main" val="106456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0323-27DB-155C-96B8-6FAD5FC507B0}"/>
              </a:ext>
            </a:extLst>
          </p:cNvPr>
          <p:cNvSpPr>
            <a:spLocks noGrp="1"/>
          </p:cNvSpPr>
          <p:nvPr>
            <p:ph type="title"/>
          </p:nvPr>
        </p:nvSpPr>
        <p:spPr/>
        <p:txBody>
          <a:bodyPr/>
          <a:lstStyle/>
          <a:p>
            <a:r>
              <a:rPr lang="en-US" dirty="0"/>
              <a:t>Properties of the FT-BS </a:t>
            </a:r>
          </a:p>
        </p:txBody>
      </p:sp>
      <p:sp>
        <p:nvSpPr>
          <p:cNvPr id="3" name="Slide Number Placeholder 2">
            <a:extLst>
              <a:ext uri="{FF2B5EF4-FFF2-40B4-BE49-F238E27FC236}">
                <a16:creationId xmlns:a16="http://schemas.microsoft.com/office/drawing/2014/main" id="{25805999-1018-2EC8-0D9A-A4E1A123AECC}"/>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4074EFFD-98DF-0A6C-DC41-08582E19CCFA}"/>
              </a:ext>
            </a:extLst>
          </p:cNvPr>
          <p:cNvSpPr>
            <a:spLocks noGrp="1"/>
          </p:cNvSpPr>
          <p:nvPr>
            <p:ph sz="quarter" idx="11"/>
          </p:nvPr>
        </p:nvSpPr>
        <p:spPr>
          <a:xfrm>
            <a:off x="647700" y="1409700"/>
            <a:ext cx="11049000" cy="5448300"/>
          </a:xfrm>
        </p:spPr>
        <p:txBody>
          <a:bodyPr/>
          <a:lstStyle/>
          <a:p>
            <a:r>
              <a:rPr lang="en-US" dirty="0">
                <a:effectLst/>
              </a:rPr>
              <a:t>The scheme is consistent and conditionally stable. Why? </a:t>
            </a:r>
          </a:p>
          <a:p>
            <a:endParaRPr lang="en-US" dirty="0">
              <a:effectLst/>
            </a:endParaRPr>
          </a:p>
          <a:p>
            <a:r>
              <a:rPr lang="en-US" dirty="0">
                <a:effectLst/>
              </a:rPr>
              <a:t>The characteristics lines (for fixed ∆x and </a:t>
            </a:r>
            <a:r>
              <a:rPr lang="en-US">
                <a:effectLst/>
              </a:rPr>
              <a:t>∆t) </a:t>
            </a:r>
            <a:r>
              <a:rPr lang="en-US" dirty="0">
                <a:effectLst/>
              </a:rPr>
              <a:t>provide the physical picture:</a:t>
            </a:r>
          </a:p>
          <a:p>
            <a:endParaRPr lang="en-US" dirty="0"/>
          </a:p>
          <a:p>
            <a:endParaRPr lang="en-US" dirty="0">
              <a:effectLst/>
            </a:endParaRPr>
          </a:p>
          <a:p>
            <a:r>
              <a:rPr lang="en-US" dirty="0">
                <a:effectLst/>
              </a:rPr>
              <a:t> </a:t>
            </a:r>
          </a:p>
          <a:p>
            <a:endParaRPr lang="en-US" dirty="0"/>
          </a:p>
          <a:p>
            <a:endParaRPr lang="en-US" dirty="0"/>
          </a:p>
          <a:p>
            <a:endParaRPr lang="en-US" dirty="0"/>
          </a:p>
          <a:p>
            <a:endParaRPr lang="en-US" dirty="0">
              <a:effectLst/>
            </a:endParaRPr>
          </a:p>
          <a:p>
            <a:endParaRPr lang="en-US" dirty="0">
              <a:effectLst/>
            </a:endParaRPr>
          </a:p>
          <a:p>
            <a:r>
              <a:rPr lang="en-US" dirty="0">
                <a:effectLst/>
              </a:rPr>
              <a:t>Deriving the modified equation leads to a clear understanding of an underlying stabilization mechanism….</a:t>
            </a:r>
          </a:p>
          <a:p>
            <a:endParaRPr lang="en-US" dirty="0"/>
          </a:p>
        </p:txBody>
      </p:sp>
      <p:pic>
        <p:nvPicPr>
          <p:cNvPr id="23553" name="Picture 1" descr="page25image53464736">
            <a:extLst>
              <a:ext uri="{FF2B5EF4-FFF2-40B4-BE49-F238E27FC236}">
                <a16:creationId xmlns:a16="http://schemas.microsoft.com/office/drawing/2014/main" id="{7BF355BE-D31F-4181-EAF8-EE5DF453A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384" y="2823210"/>
            <a:ext cx="4299438"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5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Modified Equation for the Forward-in-time, Backward-in-space</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187043"/>
          </a:xfrm>
        </p:spPr>
        <p:txBody>
          <a:bodyPr/>
          <a:lstStyle/>
          <a:p>
            <a:r>
              <a:rPr lang="en-US" dirty="0">
                <a:effectLst/>
              </a:rPr>
              <a:t>The FT-BS scheme is equivalent to: </a:t>
            </a:r>
          </a:p>
          <a:p>
            <a:endParaRPr lang="en-US" dirty="0"/>
          </a:p>
          <a:p>
            <a:endParaRPr lang="en-US" dirty="0">
              <a:effectLst/>
            </a:endParaRPr>
          </a:p>
          <a:p>
            <a:endParaRPr lang="en-US" dirty="0"/>
          </a:p>
          <a:p>
            <a:r>
              <a:rPr lang="en-US" dirty="0">
                <a:effectLst/>
              </a:rPr>
              <a:t>and results in the modified equation:</a:t>
            </a:r>
          </a:p>
          <a:p>
            <a:endParaRPr lang="en-US" dirty="0"/>
          </a:p>
          <a:p>
            <a:endParaRPr lang="en-US" dirty="0">
              <a:effectLst/>
            </a:endParaRPr>
          </a:p>
          <a:p>
            <a:endParaRPr lang="en-US" dirty="0"/>
          </a:p>
          <a:p>
            <a:pPr marL="342900" indent="-342900">
              <a:buFont typeface="Arial" panose="020B0604020202020204" pitchFamily="34" charset="0"/>
              <a:buChar char="•"/>
            </a:pPr>
            <a:r>
              <a:rPr lang="en-US" dirty="0">
                <a:effectLst/>
              </a:rPr>
              <a:t>The backward-in-space discretization </a:t>
            </a:r>
            <a:r>
              <a:rPr lang="en-US" dirty="0">
                <a:solidFill>
                  <a:schemeClr val="tx1"/>
                </a:solidFill>
                <a:effectLst/>
              </a:rPr>
              <a:t>leads to a positive dissipation, e.g. a stabilization of the scheme</a:t>
            </a:r>
          </a:p>
          <a:p>
            <a:pPr marL="342900" indent="-342900">
              <a:buFont typeface="Arial" panose="020B0604020202020204" pitchFamily="34" charset="0"/>
              <a:buChar char="•"/>
            </a:pPr>
            <a:r>
              <a:rPr lang="en-US" dirty="0">
                <a:solidFill>
                  <a:schemeClr val="tx1"/>
                </a:solidFill>
              </a:rPr>
              <a:t>However, </a:t>
            </a:r>
            <a:r>
              <a:rPr lang="en-US" dirty="0">
                <a:effectLst/>
              </a:rPr>
              <a:t>what happens if </a:t>
            </a:r>
            <a:r>
              <a:rPr lang="en-US" i="1" dirty="0"/>
              <a:t>velocity</a:t>
            </a:r>
            <a:r>
              <a:rPr lang="en-US" dirty="0">
                <a:effectLst/>
              </a:rPr>
              <a:t> &lt; 0? </a:t>
            </a:r>
          </a:p>
          <a:p>
            <a:endParaRPr lang="en-US" dirty="0">
              <a:effectLst/>
            </a:endParaRPr>
          </a:p>
          <a:p>
            <a:endParaRPr lang="en-US" dirty="0"/>
          </a:p>
        </p:txBody>
      </p:sp>
      <p:pic>
        <p:nvPicPr>
          <p:cNvPr id="5" name="Picture 4">
            <a:extLst>
              <a:ext uri="{FF2B5EF4-FFF2-40B4-BE49-F238E27FC236}">
                <a16:creationId xmlns:a16="http://schemas.microsoft.com/office/drawing/2014/main" id="{9237A795-DC5D-DC9A-2584-604E8CA36312}"/>
              </a:ext>
            </a:extLst>
          </p:cNvPr>
          <p:cNvPicPr>
            <a:picLocks noChangeAspect="1"/>
          </p:cNvPicPr>
          <p:nvPr/>
        </p:nvPicPr>
        <p:blipFill>
          <a:blip r:embed="rId2"/>
          <a:stretch>
            <a:fillRect/>
          </a:stretch>
        </p:blipFill>
        <p:spPr>
          <a:xfrm>
            <a:off x="4737100" y="3512252"/>
            <a:ext cx="2717800" cy="622300"/>
          </a:xfrm>
          <a:prstGeom prst="rect">
            <a:avLst/>
          </a:prstGeom>
        </p:spPr>
      </p:pic>
      <p:pic>
        <p:nvPicPr>
          <p:cNvPr id="7" name="Picture 6">
            <a:extLst>
              <a:ext uri="{FF2B5EF4-FFF2-40B4-BE49-F238E27FC236}">
                <a16:creationId xmlns:a16="http://schemas.microsoft.com/office/drawing/2014/main" id="{539C15C9-A17C-1A64-5EE4-199EFEC1CE4D}"/>
              </a:ext>
            </a:extLst>
          </p:cNvPr>
          <p:cNvPicPr>
            <a:picLocks noChangeAspect="1"/>
          </p:cNvPicPr>
          <p:nvPr/>
        </p:nvPicPr>
        <p:blipFill>
          <a:blip r:embed="rId3"/>
          <a:stretch>
            <a:fillRect/>
          </a:stretch>
        </p:blipFill>
        <p:spPr>
          <a:xfrm>
            <a:off x="2235200" y="1965633"/>
            <a:ext cx="7721600" cy="749300"/>
          </a:xfrm>
          <a:prstGeom prst="rect">
            <a:avLst/>
          </a:prstGeom>
        </p:spPr>
      </p:pic>
    </p:spTree>
    <p:extLst>
      <p:ext uri="{BB962C8B-B14F-4D97-AF65-F5344CB8AC3E}">
        <p14:creationId xmlns:p14="http://schemas.microsoft.com/office/powerpoint/2010/main" val="135095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9BF77-C6CD-2696-5F90-40A2DB3D1A91}"/>
              </a:ext>
            </a:extLst>
          </p:cNvPr>
          <p:cNvSpPr>
            <a:spLocks noGrp="1"/>
          </p:cNvSpPr>
          <p:nvPr>
            <p:ph type="title"/>
          </p:nvPr>
        </p:nvSpPr>
        <p:spPr/>
        <p:txBody>
          <a:bodyPr/>
          <a:lstStyle/>
          <a:p>
            <a:r>
              <a:rPr lang="en-US" dirty="0"/>
              <a:t>Introducing: An Upwind-based Scheme</a:t>
            </a:r>
          </a:p>
        </p:txBody>
      </p:sp>
      <p:sp>
        <p:nvSpPr>
          <p:cNvPr id="3" name="Slide Number Placeholder 2">
            <a:extLst>
              <a:ext uri="{FF2B5EF4-FFF2-40B4-BE49-F238E27FC236}">
                <a16:creationId xmlns:a16="http://schemas.microsoft.com/office/drawing/2014/main" id="{15FA5BAF-659D-BEA2-7A6D-49866CA28142}"/>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BF8A5D0B-03FA-6BF2-54E9-95850E2FAF46}"/>
              </a:ext>
            </a:extLst>
          </p:cNvPr>
          <p:cNvSpPr>
            <a:spLocks noGrp="1"/>
          </p:cNvSpPr>
          <p:nvPr>
            <p:ph sz="quarter" idx="11"/>
          </p:nvPr>
        </p:nvSpPr>
        <p:spPr/>
        <p:txBody>
          <a:bodyPr/>
          <a:lstStyle/>
          <a:p>
            <a:r>
              <a:rPr lang="en-US" dirty="0"/>
              <a:t>Is it</a:t>
            </a:r>
            <a:r>
              <a:rPr lang="en-US" dirty="0">
                <a:effectLst/>
              </a:rPr>
              <a:t> possible to simply switch between FT-BS (v &gt; 0) and FT-FS (v &lt; 0), while ensuring that the scheme is </a:t>
            </a:r>
            <a:r>
              <a:rPr lang="en-US" i="1" dirty="0">
                <a:effectLst/>
              </a:rPr>
              <a:t>consistent</a:t>
            </a:r>
            <a:r>
              <a:rPr lang="en-US" dirty="0">
                <a:effectLst/>
              </a:rPr>
              <a:t> and </a:t>
            </a:r>
            <a:r>
              <a:rPr lang="en-US" i="1" dirty="0">
                <a:effectLst/>
              </a:rPr>
              <a:t>conditionally</a:t>
            </a:r>
            <a:r>
              <a:rPr lang="en-US" dirty="0">
                <a:effectLst/>
              </a:rPr>
              <a:t> stable?</a:t>
            </a:r>
          </a:p>
          <a:p>
            <a:endParaRPr lang="en-US" dirty="0"/>
          </a:p>
          <a:p>
            <a:r>
              <a:rPr lang="en-US" dirty="0">
                <a:effectLst/>
              </a:rPr>
              <a:t>First, let’s define an upwind and downwind operators: </a:t>
            </a:r>
          </a:p>
          <a:p>
            <a:endParaRPr lang="en-US" dirty="0"/>
          </a:p>
          <a:p>
            <a:endParaRPr lang="en-US" dirty="0">
              <a:effectLst/>
            </a:endParaRPr>
          </a:p>
          <a:p>
            <a:r>
              <a:rPr lang="en-US" dirty="0"/>
              <a:t>Furthermore, let’s provide a general upwind scheme system as:</a:t>
            </a:r>
          </a:p>
          <a:p>
            <a:endParaRPr lang="en-US" dirty="0">
              <a:effectLst/>
            </a:endParaRPr>
          </a:p>
          <a:p>
            <a:endParaRPr lang="en-US" dirty="0"/>
          </a:p>
          <a:p>
            <a:endParaRPr lang="en-US" dirty="0">
              <a:effectLst/>
            </a:endParaRPr>
          </a:p>
          <a:p>
            <a:r>
              <a:rPr lang="en-US" dirty="0"/>
              <a:t>That can be reorganized as:</a:t>
            </a:r>
            <a:endParaRPr lang="en-US" dirty="0">
              <a:effectLst/>
            </a:endParaRPr>
          </a:p>
          <a:p>
            <a:endParaRPr lang="en-US" dirty="0"/>
          </a:p>
          <a:p>
            <a:endParaRPr lang="en-US" dirty="0">
              <a:effectLst/>
            </a:endParaRPr>
          </a:p>
          <a:p>
            <a:endParaRPr lang="en-US" dirty="0"/>
          </a:p>
        </p:txBody>
      </p:sp>
      <p:pic>
        <p:nvPicPr>
          <p:cNvPr id="5" name="Picture 4">
            <a:extLst>
              <a:ext uri="{FF2B5EF4-FFF2-40B4-BE49-F238E27FC236}">
                <a16:creationId xmlns:a16="http://schemas.microsoft.com/office/drawing/2014/main" id="{6A2E724F-1207-4ACC-9C65-2919940CB46B}"/>
              </a:ext>
            </a:extLst>
          </p:cNvPr>
          <p:cNvPicPr>
            <a:picLocks noChangeAspect="1"/>
          </p:cNvPicPr>
          <p:nvPr/>
        </p:nvPicPr>
        <p:blipFill>
          <a:blip r:embed="rId2"/>
          <a:stretch>
            <a:fillRect/>
          </a:stretch>
        </p:blipFill>
        <p:spPr>
          <a:xfrm>
            <a:off x="2209800" y="5873496"/>
            <a:ext cx="7772400" cy="738440"/>
          </a:xfrm>
          <a:prstGeom prst="rect">
            <a:avLst/>
          </a:prstGeom>
        </p:spPr>
      </p:pic>
      <p:pic>
        <p:nvPicPr>
          <p:cNvPr id="6" name="Picture 5">
            <a:extLst>
              <a:ext uri="{FF2B5EF4-FFF2-40B4-BE49-F238E27FC236}">
                <a16:creationId xmlns:a16="http://schemas.microsoft.com/office/drawing/2014/main" id="{64575639-1166-D5A2-D646-468AD0F62F2D}"/>
              </a:ext>
            </a:extLst>
          </p:cNvPr>
          <p:cNvPicPr>
            <a:picLocks noChangeAspect="1"/>
          </p:cNvPicPr>
          <p:nvPr/>
        </p:nvPicPr>
        <p:blipFill>
          <a:blip r:embed="rId3"/>
          <a:stretch>
            <a:fillRect/>
          </a:stretch>
        </p:blipFill>
        <p:spPr>
          <a:xfrm>
            <a:off x="2939542" y="4403394"/>
            <a:ext cx="5727700" cy="673100"/>
          </a:xfrm>
          <a:prstGeom prst="rect">
            <a:avLst/>
          </a:prstGeom>
        </p:spPr>
      </p:pic>
      <p:pic>
        <p:nvPicPr>
          <p:cNvPr id="7" name="Picture 6">
            <a:extLst>
              <a:ext uri="{FF2B5EF4-FFF2-40B4-BE49-F238E27FC236}">
                <a16:creationId xmlns:a16="http://schemas.microsoft.com/office/drawing/2014/main" id="{9181A7B3-30A2-DBD2-1395-BC266DA1898D}"/>
              </a:ext>
            </a:extLst>
          </p:cNvPr>
          <p:cNvPicPr>
            <a:picLocks noChangeAspect="1"/>
          </p:cNvPicPr>
          <p:nvPr/>
        </p:nvPicPr>
        <p:blipFill>
          <a:blip r:embed="rId4"/>
          <a:stretch>
            <a:fillRect/>
          </a:stretch>
        </p:blipFill>
        <p:spPr>
          <a:xfrm>
            <a:off x="4602480" y="2956381"/>
            <a:ext cx="1524000" cy="609600"/>
          </a:xfrm>
          <a:prstGeom prst="rect">
            <a:avLst/>
          </a:prstGeom>
        </p:spPr>
      </p:pic>
      <p:pic>
        <p:nvPicPr>
          <p:cNvPr id="8" name="Picture 7">
            <a:extLst>
              <a:ext uri="{FF2B5EF4-FFF2-40B4-BE49-F238E27FC236}">
                <a16:creationId xmlns:a16="http://schemas.microsoft.com/office/drawing/2014/main" id="{BA214BA0-910E-873D-CD7E-D168AD50AE16}"/>
              </a:ext>
            </a:extLst>
          </p:cNvPr>
          <p:cNvPicPr>
            <a:picLocks noChangeAspect="1"/>
          </p:cNvPicPr>
          <p:nvPr/>
        </p:nvPicPr>
        <p:blipFill>
          <a:blip r:embed="rId5"/>
          <a:stretch>
            <a:fillRect/>
          </a:stretch>
        </p:blipFill>
        <p:spPr>
          <a:xfrm>
            <a:off x="6553200" y="2956381"/>
            <a:ext cx="1524000" cy="609600"/>
          </a:xfrm>
          <a:prstGeom prst="rect">
            <a:avLst/>
          </a:prstGeom>
        </p:spPr>
      </p:pic>
    </p:spTree>
    <p:extLst>
      <p:ext uri="{BB962C8B-B14F-4D97-AF65-F5344CB8AC3E}">
        <p14:creationId xmlns:p14="http://schemas.microsoft.com/office/powerpoint/2010/main" val="391719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Modified Equation for the Upwind-based Scheme</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187043"/>
          </a:xfrm>
        </p:spPr>
        <p:txBody>
          <a:bodyPr/>
          <a:lstStyle/>
          <a:p>
            <a:r>
              <a:rPr lang="en-US" dirty="0">
                <a:effectLst/>
              </a:rPr>
              <a:t>Recall,</a:t>
            </a:r>
          </a:p>
          <a:p>
            <a:endParaRPr lang="en-US" dirty="0"/>
          </a:p>
          <a:p>
            <a:endParaRPr lang="en-US" dirty="0">
              <a:effectLst/>
            </a:endParaRPr>
          </a:p>
          <a:p>
            <a:endParaRPr lang="en-US" dirty="0"/>
          </a:p>
          <a:p>
            <a:r>
              <a:rPr lang="en-US" dirty="0">
                <a:effectLst/>
              </a:rPr>
              <a:t>and results in the modified equation:</a:t>
            </a:r>
          </a:p>
          <a:p>
            <a:endParaRPr lang="en-US" dirty="0"/>
          </a:p>
          <a:p>
            <a:endParaRPr lang="en-US" dirty="0">
              <a:effectLst/>
            </a:endParaRPr>
          </a:p>
          <a:p>
            <a:endParaRPr lang="en-US" dirty="0">
              <a:effectLst/>
            </a:endParaRPr>
          </a:p>
          <a:p>
            <a:r>
              <a:rPr lang="en-US" dirty="0">
                <a:effectLst/>
              </a:rPr>
              <a:t>The above form provides stabilization that is positive for all real values of velocity</a:t>
            </a:r>
          </a:p>
          <a:p>
            <a:endParaRPr lang="en-US" dirty="0"/>
          </a:p>
          <a:p>
            <a:r>
              <a:rPr lang="en-US" dirty="0">
                <a:effectLst/>
              </a:rPr>
              <a:t>Stability can also be studied using Von </a:t>
            </a:r>
            <a:r>
              <a:rPr lang="en-US" dirty="0" err="1">
                <a:effectLst/>
              </a:rPr>
              <a:t>Nuemann</a:t>
            </a:r>
            <a:r>
              <a:rPr lang="en-US" dirty="0">
                <a:effectLst/>
              </a:rPr>
              <a:t> analysis and results in the constraint that:</a:t>
            </a:r>
          </a:p>
          <a:p>
            <a:endParaRPr lang="en-US" dirty="0">
              <a:effectLst/>
            </a:endParaRPr>
          </a:p>
          <a:p>
            <a:endParaRPr lang="en-US" dirty="0"/>
          </a:p>
        </p:txBody>
      </p:sp>
      <p:pic>
        <p:nvPicPr>
          <p:cNvPr id="6" name="Picture 5">
            <a:extLst>
              <a:ext uri="{FF2B5EF4-FFF2-40B4-BE49-F238E27FC236}">
                <a16:creationId xmlns:a16="http://schemas.microsoft.com/office/drawing/2014/main" id="{CC7A93F2-1A8D-6B4B-E5E0-545874B3E7BB}"/>
              </a:ext>
            </a:extLst>
          </p:cNvPr>
          <p:cNvPicPr>
            <a:picLocks noChangeAspect="1"/>
          </p:cNvPicPr>
          <p:nvPr/>
        </p:nvPicPr>
        <p:blipFill>
          <a:blip r:embed="rId2"/>
          <a:stretch>
            <a:fillRect/>
          </a:stretch>
        </p:blipFill>
        <p:spPr>
          <a:xfrm>
            <a:off x="2051304" y="2091756"/>
            <a:ext cx="7772400" cy="738440"/>
          </a:xfrm>
          <a:prstGeom prst="rect">
            <a:avLst/>
          </a:prstGeom>
        </p:spPr>
      </p:pic>
      <p:pic>
        <p:nvPicPr>
          <p:cNvPr id="8" name="Picture 7">
            <a:extLst>
              <a:ext uri="{FF2B5EF4-FFF2-40B4-BE49-F238E27FC236}">
                <a16:creationId xmlns:a16="http://schemas.microsoft.com/office/drawing/2014/main" id="{B04C871C-F1E4-973C-E069-08A7DB5A3363}"/>
              </a:ext>
            </a:extLst>
          </p:cNvPr>
          <p:cNvPicPr>
            <a:picLocks noChangeAspect="1"/>
          </p:cNvPicPr>
          <p:nvPr/>
        </p:nvPicPr>
        <p:blipFill>
          <a:blip r:embed="rId3"/>
          <a:stretch>
            <a:fillRect/>
          </a:stretch>
        </p:blipFill>
        <p:spPr>
          <a:xfrm>
            <a:off x="4654550" y="3525402"/>
            <a:ext cx="2882900" cy="622300"/>
          </a:xfrm>
          <a:prstGeom prst="rect">
            <a:avLst/>
          </a:prstGeom>
        </p:spPr>
      </p:pic>
      <p:pic>
        <p:nvPicPr>
          <p:cNvPr id="11" name="Picture 10">
            <a:extLst>
              <a:ext uri="{FF2B5EF4-FFF2-40B4-BE49-F238E27FC236}">
                <a16:creationId xmlns:a16="http://schemas.microsoft.com/office/drawing/2014/main" id="{A8E248AB-EB31-F05D-9874-48CE586ED8AC}"/>
              </a:ext>
            </a:extLst>
          </p:cNvPr>
          <p:cNvPicPr>
            <a:picLocks noChangeAspect="1"/>
          </p:cNvPicPr>
          <p:nvPr/>
        </p:nvPicPr>
        <p:blipFill>
          <a:blip r:embed="rId4"/>
          <a:stretch>
            <a:fillRect/>
          </a:stretch>
        </p:blipFill>
        <p:spPr>
          <a:xfrm>
            <a:off x="4927600" y="5987142"/>
            <a:ext cx="1168400" cy="609600"/>
          </a:xfrm>
          <a:prstGeom prst="rect">
            <a:avLst/>
          </a:prstGeom>
        </p:spPr>
      </p:pic>
    </p:spTree>
    <p:extLst>
      <p:ext uri="{BB962C8B-B14F-4D97-AF65-F5344CB8AC3E}">
        <p14:creationId xmlns:p14="http://schemas.microsoft.com/office/powerpoint/2010/main" val="29980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General Comments</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426813"/>
          </a:xfrm>
        </p:spPr>
        <p:txBody>
          <a:bodyPr>
            <a:normAutofit/>
          </a:bodyPr>
          <a:lstStyle/>
          <a:p>
            <a:pPr marL="342900" indent="-342900">
              <a:buFont typeface="Arial" panose="020B0604020202020204" pitchFamily="34" charset="0"/>
              <a:buChar char="•"/>
            </a:pPr>
            <a:r>
              <a:rPr lang="en-US" dirty="0">
                <a:effectLst/>
              </a:rPr>
              <a:t>The consistency analysis and the derivation of the modified equation clearly illustrate the impact of numerical errors on the problem being solved</a:t>
            </a:r>
            <a:endParaRPr lang="en-US" dirty="0"/>
          </a:p>
          <a:p>
            <a:pPr marL="342900" indent="-342900">
              <a:buFont typeface="Arial" panose="020B0604020202020204" pitchFamily="34" charset="0"/>
              <a:buChar char="•"/>
            </a:pPr>
            <a:r>
              <a:rPr lang="en-US" dirty="0">
                <a:effectLst/>
              </a:rPr>
              <a:t>The derivation of the upwind scheme shows that dissipation-like errors lead to stabilization </a:t>
            </a:r>
          </a:p>
          <a:p>
            <a:pPr marL="342900" indent="-342900">
              <a:buFont typeface="Arial" panose="020B0604020202020204" pitchFamily="34" charset="0"/>
              <a:buChar char="•"/>
            </a:pPr>
            <a:r>
              <a:rPr lang="en-US" dirty="0">
                <a:effectLst/>
              </a:rPr>
              <a:t>What other errors can we expect to see using different discretization schemes? </a:t>
            </a:r>
          </a:p>
          <a:p>
            <a:pPr marL="342900" indent="-342900">
              <a:buFont typeface="Arial" panose="020B0604020202020204" pitchFamily="34" charset="0"/>
              <a:buChar char="•"/>
            </a:pPr>
            <a:r>
              <a:rPr lang="en-US" dirty="0">
                <a:effectLst/>
              </a:rPr>
              <a:t>Let’s re-visit the FT-CS advection system: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r>
              <a:rPr lang="en-US" dirty="0">
                <a:effectLst/>
              </a:rPr>
              <a:t>The truncation error for the FT-CS scheme is: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Let’s examine each separately</a:t>
            </a:r>
          </a:p>
        </p:txBody>
      </p:sp>
      <p:pic>
        <p:nvPicPr>
          <p:cNvPr id="5" name="Picture 4">
            <a:extLst>
              <a:ext uri="{FF2B5EF4-FFF2-40B4-BE49-F238E27FC236}">
                <a16:creationId xmlns:a16="http://schemas.microsoft.com/office/drawing/2014/main" id="{C8A4843F-DA62-F506-7F23-B683F095A911}"/>
              </a:ext>
            </a:extLst>
          </p:cNvPr>
          <p:cNvPicPr>
            <a:picLocks noChangeAspect="1"/>
          </p:cNvPicPr>
          <p:nvPr/>
        </p:nvPicPr>
        <p:blipFill>
          <a:blip r:embed="rId2"/>
          <a:stretch>
            <a:fillRect/>
          </a:stretch>
        </p:blipFill>
        <p:spPr>
          <a:xfrm>
            <a:off x="1900682" y="5347717"/>
            <a:ext cx="7073900" cy="762000"/>
          </a:xfrm>
          <a:prstGeom prst="rect">
            <a:avLst/>
          </a:prstGeom>
        </p:spPr>
      </p:pic>
      <p:pic>
        <p:nvPicPr>
          <p:cNvPr id="7" name="Picture 6">
            <a:extLst>
              <a:ext uri="{FF2B5EF4-FFF2-40B4-BE49-F238E27FC236}">
                <a16:creationId xmlns:a16="http://schemas.microsoft.com/office/drawing/2014/main" id="{3450AC91-04CE-ADCD-DA7B-7C94C841625D}"/>
              </a:ext>
            </a:extLst>
          </p:cNvPr>
          <p:cNvPicPr>
            <a:picLocks noChangeAspect="1"/>
          </p:cNvPicPr>
          <p:nvPr/>
        </p:nvPicPr>
        <p:blipFill>
          <a:blip r:embed="rId3"/>
          <a:stretch>
            <a:fillRect/>
          </a:stretch>
        </p:blipFill>
        <p:spPr>
          <a:xfrm>
            <a:off x="6648450" y="3683935"/>
            <a:ext cx="3822700" cy="673100"/>
          </a:xfrm>
          <a:prstGeom prst="rect">
            <a:avLst/>
          </a:prstGeom>
        </p:spPr>
      </p:pic>
      <p:pic>
        <p:nvPicPr>
          <p:cNvPr id="9" name="Picture 8">
            <a:extLst>
              <a:ext uri="{FF2B5EF4-FFF2-40B4-BE49-F238E27FC236}">
                <a16:creationId xmlns:a16="http://schemas.microsoft.com/office/drawing/2014/main" id="{B6BC5183-F5EB-7EA4-D45A-9B12E1753D08}"/>
              </a:ext>
            </a:extLst>
          </p:cNvPr>
          <p:cNvPicPr>
            <a:picLocks noChangeAspect="1"/>
          </p:cNvPicPr>
          <p:nvPr/>
        </p:nvPicPr>
        <p:blipFill>
          <a:blip r:embed="rId4"/>
          <a:stretch>
            <a:fillRect/>
          </a:stretch>
        </p:blipFill>
        <p:spPr>
          <a:xfrm>
            <a:off x="2016824" y="3709335"/>
            <a:ext cx="2273300" cy="622300"/>
          </a:xfrm>
          <a:prstGeom prst="rect">
            <a:avLst/>
          </a:prstGeom>
        </p:spPr>
      </p:pic>
      <p:cxnSp>
        <p:nvCxnSpPr>
          <p:cNvPr id="10" name="Straight Arrow Connector 9">
            <a:extLst>
              <a:ext uri="{FF2B5EF4-FFF2-40B4-BE49-F238E27FC236}">
                <a16:creationId xmlns:a16="http://schemas.microsoft.com/office/drawing/2014/main" id="{F4108F83-BB5D-E842-7A7E-206A54A51517}"/>
              </a:ext>
            </a:extLst>
          </p:cNvPr>
          <p:cNvCxnSpPr>
            <a:cxnSpLocks/>
          </p:cNvCxnSpPr>
          <p:nvPr/>
        </p:nvCxnSpPr>
        <p:spPr>
          <a:xfrm>
            <a:off x="3664140" y="3748817"/>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6CE620-8EEA-0B4D-5CA9-DB4CD46D9C9C}"/>
              </a:ext>
            </a:extLst>
          </p:cNvPr>
          <p:cNvSpPr txBox="1"/>
          <p:nvPr/>
        </p:nvSpPr>
        <p:spPr>
          <a:xfrm>
            <a:off x="4371658" y="4442521"/>
            <a:ext cx="0" cy="0"/>
          </a:xfrm>
          <a:prstGeom prst="rect">
            <a:avLst/>
          </a:prstGeom>
        </p:spPr>
        <p:txBody>
          <a:bodyPr vert="horz" wrap="none" lIns="91440" tIns="45720" rIns="91440" bIns="45720" rtlCol="0">
            <a:noAutofit/>
          </a:bodyPr>
          <a:lstStyle/>
          <a:p>
            <a:pPr algn="l"/>
            <a:r>
              <a:rPr lang="en-US" dirty="0"/>
              <a:t>0</a:t>
            </a:r>
          </a:p>
        </p:txBody>
      </p:sp>
      <p:cxnSp>
        <p:nvCxnSpPr>
          <p:cNvPr id="13" name="Straight Arrow Connector 12">
            <a:extLst>
              <a:ext uri="{FF2B5EF4-FFF2-40B4-BE49-F238E27FC236}">
                <a16:creationId xmlns:a16="http://schemas.microsoft.com/office/drawing/2014/main" id="{3359921F-2D2C-2627-B745-98452CD6F844}"/>
              </a:ext>
            </a:extLst>
          </p:cNvPr>
          <p:cNvCxnSpPr>
            <a:cxnSpLocks/>
          </p:cNvCxnSpPr>
          <p:nvPr/>
        </p:nvCxnSpPr>
        <p:spPr>
          <a:xfrm>
            <a:off x="4669980" y="4069253"/>
            <a:ext cx="16210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6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1F0A-8DA6-8D9E-E236-E121E44AB7F0}"/>
              </a:ext>
            </a:extLst>
          </p:cNvPr>
          <p:cNvSpPr>
            <a:spLocks noGrp="1"/>
          </p:cNvSpPr>
          <p:nvPr>
            <p:ph type="title"/>
          </p:nvPr>
        </p:nvSpPr>
        <p:spPr/>
        <p:txBody>
          <a:bodyPr/>
          <a:lstStyle/>
          <a:p>
            <a:r>
              <a:rPr lang="en-US" dirty="0"/>
              <a:t>Model 1 and Model 2 Modified Equations</a:t>
            </a:r>
          </a:p>
        </p:txBody>
      </p:sp>
      <p:sp>
        <p:nvSpPr>
          <p:cNvPr id="3" name="Slide Number Placeholder 2">
            <a:extLst>
              <a:ext uri="{FF2B5EF4-FFF2-40B4-BE49-F238E27FC236}">
                <a16:creationId xmlns:a16="http://schemas.microsoft.com/office/drawing/2014/main" id="{21C0A111-93C7-E17F-143F-B98DFEEFD1E3}"/>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54289496-5F26-329C-65BD-E383653541F3}"/>
              </a:ext>
            </a:extLst>
          </p:cNvPr>
          <p:cNvSpPr>
            <a:spLocks noGrp="1"/>
          </p:cNvSpPr>
          <p:nvPr>
            <p:ph sz="quarter" idx="11"/>
          </p:nvPr>
        </p:nvSpPr>
        <p:spPr/>
        <p:txBody>
          <a:bodyPr/>
          <a:lstStyle/>
          <a:p>
            <a:r>
              <a:rPr lang="en-US" dirty="0"/>
              <a:t>Model 1:</a:t>
            </a:r>
          </a:p>
          <a:p>
            <a:endParaRPr lang="en-US" dirty="0"/>
          </a:p>
          <a:p>
            <a:endParaRPr lang="en-US" dirty="0"/>
          </a:p>
          <a:p>
            <a:endParaRPr lang="en-US" dirty="0"/>
          </a:p>
          <a:p>
            <a:r>
              <a:rPr lang="en-US" dirty="0"/>
              <a:t>Model 2:</a:t>
            </a:r>
          </a:p>
          <a:p>
            <a:endParaRPr lang="en-US" dirty="0"/>
          </a:p>
          <a:p>
            <a:endParaRPr lang="en-US" dirty="0"/>
          </a:p>
          <a:p>
            <a:r>
              <a:rPr lang="en-US" dirty="0"/>
              <a:t>Objective: Find the exact solution to these model equations in a simple periodic domain</a:t>
            </a:r>
          </a:p>
        </p:txBody>
      </p:sp>
      <p:pic>
        <p:nvPicPr>
          <p:cNvPr id="5" name="Picture 4">
            <a:extLst>
              <a:ext uri="{FF2B5EF4-FFF2-40B4-BE49-F238E27FC236}">
                <a16:creationId xmlns:a16="http://schemas.microsoft.com/office/drawing/2014/main" id="{CC2C1D49-1E19-F95F-0C66-D33CCA5C44DA}"/>
              </a:ext>
            </a:extLst>
          </p:cNvPr>
          <p:cNvPicPr>
            <a:picLocks noChangeAspect="1"/>
          </p:cNvPicPr>
          <p:nvPr/>
        </p:nvPicPr>
        <p:blipFill>
          <a:blip r:embed="rId2"/>
          <a:stretch>
            <a:fillRect/>
          </a:stretch>
        </p:blipFill>
        <p:spPr>
          <a:xfrm>
            <a:off x="2321560" y="1297432"/>
            <a:ext cx="2794000" cy="622300"/>
          </a:xfrm>
          <a:prstGeom prst="rect">
            <a:avLst/>
          </a:prstGeom>
        </p:spPr>
      </p:pic>
      <p:pic>
        <p:nvPicPr>
          <p:cNvPr id="6" name="Picture 5">
            <a:extLst>
              <a:ext uri="{FF2B5EF4-FFF2-40B4-BE49-F238E27FC236}">
                <a16:creationId xmlns:a16="http://schemas.microsoft.com/office/drawing/2014/main" id="{CD1F32B7-1E58-8783-C624-85CB7C05C757}"/>
              </a:ext>
            </a:extLst>
          </p:cNvPr>
          <p:cNvPicPr>
            <a:picLocks noChangeAspect="1"/>
          </p:cNvPicPr>
          <p:nvPr/>
        </p:nvPicPr>
        <p:blipFill>
          <a:blip r:embed="rId3"/>
          <a:stretch>
            <a:fillRect/>
          </a:stretch>
        </p:blipFill>
        <p:spPr>
          <a:xfrm>
            <a:off x="2492248" y="2905760"/>
            <a:ext cx="2794000" cy="622300"/>
          </a:xfrm>
          <a:prstGeom prst="rect">
            <a:avLst/>
          </a:prstGeom>
        </p:spPr>
      </p:pic>
    </p:spTree>
    <p:extLst>
      <p:ext uri="{BB962C8B-B14F-4D97-AF65-F5344CB8AC3E}">
        <p14:creationId xmlns:p14="http://schemas.microsoft.com/office/powerpoint/2010/main" val="66415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1</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5" name="Picture 4">
            <a:extLst>
              <a:ext uri="{FF2B5EF4-FFF2-40B4-BE49-F238E27FC236}">
                <a16:creationId xmlns:a16="http://schemas.microsoft.com/office/drawing/2014/main" id="{88D0CBE1-80FC-AFA8-E89A-43DB0EB74DFA}"/>
              </a:ext>
            </a:extLst>
          </p:cNvPr>
          <p:cNvPicPr>
            <a:picLocks noChangeAspect="1"/>
          </p:cNvPicPr>
          <p:nvPr/>
        </p:nvPicPr>
        <p:blipFill>
          <a:blip r:embed="rId2"/>
          <a:stretch>
            <a:fillRect/>
          </a:stretch>
        </p:blipFill>
        <p:spPr>
          <a:xfrm>
            <a:off x="2736088" y="2438789"/>
            <a:ext cx="2794000" cy="622300"/>
          </a:xfrm>
          <a:prstGeom prst="rect">
            <a:avLst/>
          </a:prstGeom>
        </p:spPr>
      </p:pic>
      <p:pic>
        <p:nvPicPr>
          <p:cNvPr id="6" name="Picture 5">
            <a:extLst>
              <a:ext uri="{FF2B5EF4-FFF2-40B4-BE49-F238E27FC236}">
                <a16:creationId xmlns:a16="http://schemas.microsoft.com/office/drawing/2014/main" id="{3476CD7B-CD6E-21AF-E22A-FD1E5FD8B411}"/>
              </a:ext>
            </a:extLst>
          </p:cNvPr>
          <p:cNvPicPr>
            <a:picLocks noChangeAspect="1"/>
          </p:cNvPicPr>
          <p:nvPr/>
        </p:nvPicPr>
        <p:blipFill>
          <a:blip r:embed="rId3"/>
          <a:stretch>
            <a:fillRect/>
          </a:stretch>
        </p:blipFill>
        <p:spPr>
          <a:xfrm>
            <a:off x="2012950" y="3796912"/>
            <a:ext cx="4635500" cy="317500"/>
          </a:xfrm>
          <a:prstGeom prst="rect">
            <a:avLst/>
          </a:prstGeom>
        </p:spPr>
      </p:pic>
      <p:pic>
        <p:nvPicPr>
          <p:cNvPr id="7" name="Picture 6">
            <a:extLst>
              <a:ext uri="{FF2B5EF4-FFF2-40B4-BE49-F238E27FC236}">
                <a16:creationId xmlns:a16="http://schemas.microsoft.com/office/drawing/2014/main" id="{65E6DFCA-2BFE-8270-F431-98F9B280326F}"/>
              </a:ext>
            </a:extLst>
          </p:cNvPr>
          <p:cNvPicPr>
            <a:picLocks noChangeAspect="1"/>
          </p:cNvPicPr>
          <p:nvPr/>
        </p:nvPicPr>
        <p:blipFill>
          <a:blip r:embed="rId4"/>
          <a:stretch>
            <a:fillRect/>
          </a:stretch>
        </p:blipFill>
        <p:spPr>
          <a:xfrm>
            <a:off x="2827020" y="4883211"/>
            <a:ext cx="1905000" cy="304800"/>
          </a:xfrm>
          <a:prstGeom prst="rect">
            <a:avLst/>
          </a:prstGeom>
        </p:spPr>
      </p:pic>
      <p:pic>
        <p:nvPicPr>
          <p:cNvPr id="8" name="Picture 7">
            <a:extLst>
              <a:ext uri="{FF2B5EF4-FFF2-40B4-BE49-F238E27FC236}">
                <a16:creationId xmlns:a16="http://schemas.microsoft.com/office/drawing/2014/main" id="{A8F1D737-89B2-85D3-1700-B726DD8C0499}"/>
              </a:ext>
            </a:extLst>
          </p:cNvPr>
          <p:cNvPicPr>
            <a:picLocks noChangeAspect="1"/>
          </p:cNvPicPr>
          <p:nvPr/>
        </p:nvPicPr>
        <p:blipFill>
          <a:blip r:embed="rId5"/>
          <a:stretch>
            <a:fillRect/>
          </a:stretch>
        </p:blipFill>
        <p:spPr>
          <a:xfrm>
            <a:off x="4051300" y="5643961"/>
            <a:ext cx="5194300" cy="368300"/>
          </a:xfrm>
          <a:prstGeom prst="rect">
            <a:avLst/>
          </a:prstGeom>
        </p:spPr>
      </p:pic>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6"/>
          <a:stretch>
            <a:fillRect/>
          </a:stretch>
        </p:blipFill>
        <p:spPr>
          <a:xfrm>
            <a:off x="5693664" y="1399647"/>
            <a:ext cx="1917700" cy="330200"/>
          </a:xfrm>
          <a:prstGeom prst="rect">
            <a:avLst/>
          </a:prstGeom>
        </p:spPr>
      </p:pic>
    </p:spTree>
    <p:extLst>
      <p:ext uri="{BB962C8B-B14F-4D97-AF65-F5344CB8AC3E}">
        <p14:creationId xmlns:p14="http://schemas.microsoft.com/office/powerpoint/2010/main" val="286556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D879-881D-46E9-F57E-1B45305928E0}"/>
              </a:ext>
            </a:extLst>
          </p:cNvPr>
          <p:cNvSpPr>
            <a:spLocks noGrp="1"/>
          </p:cNvSpPr>
          <p:nvPr>
            <p:ph type="title"/>
          </p:nvPr>
        </p:nvSpPr>
        <p:spPr/>
        <p:txBody>
          <a:bodyPr/>
          <a:lstStyle/>
          <a:p>
            <a:r>
              <a:rPr lang="en-US" dirty="0"/>
              <a:t>One Dimensional Temporal, Advection-Diffusion Equation</a:t>
            </a:r>
            <a:br>
              <a:rPr lang="en-US" dirty="0"/>
            </a:br>
            <a:r>
              <a:rPr lang="en-US" dirty="0"/>
              <a:t>Passive Scalar Transport</a:t>
            </a:r>
          </a:p>
        </p:txBody>
      </p:sp>
      <p:sp>
        <p:nvSpPr>
          <p:cNvPr id="3" name="Slide Number Placeholder 2">
            <a:extLst>
              <a:ext uri="{FF2B5EF4-FFF2-40B4-BE49-F238E27FC236}">
                <a16:creationId xmlns:a16="http://schemas.microsoft.com/office/drawing/2014/main" id="{3E7AFF07-E63B-90DF-3CF5-6121F4C3B4EA}"/>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F53A22B0-E3DA-CA41-09D5-192B091D6AFC}"/>
              </a:ext>
            </a:extLst>
          </p:cNvPr>
          <p:cNvSpPr>
            <a:spLocks noGrp="1"/>
          </p:cNvSpPr>
          <p:nvPr>
            <p:ph sz="quarter" idx="11"/>
          </p:nvPr>
        </p:nvSpPr>
        <p:spPr>
          <a:xfrm>
            <a:off x="647700" y="1409700"/>
            <a:ext cx="11049000" cy="5426812"/>
          </a:xfrm>
        </p:spPr>
        <p:txBody>
          <a:bodyPr/>
          <a:lstStyle/>
          <a:p>
            <a:pPr marL="342900" indent="-342900">
              <a:buFont typeface="Arial" panose="020B0604020202020204" pitchFamily="34" charset="0"/>
              <a:buChar char="•"/>
            </a:pPr>
            <a:r>
              <a:rPr lang="en-US" dirty="0"/>
              <a:t>Let us assume that the problem is defined in a one-dimensional configuration, and that the pollutant concentration is given by, </a:t>
            </a:r>
            <a:r>
              <a:rPr lang="en-US" dirty="0">
                <a:latin typeface="Symbol" pitchFamily="2" charset="2"/>
              </a:rPr>
              <a:t>f</a:t>
            </a:r>
            <a:r>
              <a:rPr lang="en-US" dirty="0"/>
              <a:t>(</a:t>
            </a:r>
            <a:r>
              <a:rPr lang="en-US" dirty="0" err="1"/>
              <a:t>x,t</a:t>
            </a:r>
            <a:r>
              <a:rPr lang="en-US" dirty="0"/>
              <a:t>)</a:t>
            </a:r>
          </a:p>
          <a:p>
            <a:pPr marL="342900" indent="-342900">
              <a:buFont typeface="Arial" panose="020B0604020202020204" pitchFamily="34" charset="0"/>
              <a:buChar char="•"/>
            </a:pPr>
            <a:r>
              <a:rPr lang="en-US" dirty="0">
                <a:effectLst/>
              </a:rPr>
              <a:t>Given an initial distribution of the pollutant </a:t>
            </a:r>
            <a:r>
              <a:rPr lang="en-US" dirty="0">
                <a:effectLst/>
                <a:latin typeface="Symbol" pitchFamily="2" charset="2"/>
              </a:rPr>
              <a:t>f</a:t>
            </a:r>
            <a:r>
              <a:rPr lang="en-US" dirty="0"/>
              <a:t>(</a:t>
            </a:r>
            <a:r>
              <a:rPr lang="en-US" dirty="0" err="1"/>
              <a:t>x,t</a:t>
            </a:r>
            <a:r>
              <a:rPr lang="en-US" dirty="0"/>
              <a:t> = T</a:t>
            </a:r>
            <a:r>
              <a:rPr lang="en-US" baseline="-25000" dirty="0"/>
              <a:t>o</a:t>
            </a:r>
            <a:r>
              <a:rPr lang="en-US" dirty="0"/>
              <a:t>), w</a:t>
            </a:r>
            <a:r>
              <a:rPr lang="en-US" dirty="0">
                <a:effectLst/>
              </a:rPr>
              <a:t>e can evaluate the concentration at any later time T</a:t>
            </a:r>
            <a:r>
              <a:rPr lang="en-US" baseline="-25000" dirty="0"/>
              <a:t>1</a:t>
            </a:r>
            <a:r>
              <a:rPr lang="en-US" dirty="0">
                <a:effectLst/>
              </a:rPr>
              <a:t> through solving a partial differential equation of the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Above, the air velocity </a:t>
            </a:r>
            <a:r>
              <a:rPr lang="en-US" i="1" dirty="0"/>
              <a:t>v </a:t>
            </a:r>
            <a:r>
              <a:rPr lang="en-US" i="1" u="sng" dirty="0"/>
              <a:t>is constant</a:t>
            </a:r>
          </a:p>
          <a:p>
            <a:pPr marL="342900" indent="-342900">
              <a:buFont typeface="Arial" panose="020B0604020202020204" pitchFamily="34" charset="0"/>
              <a:buChar char="•"/>
            </a:pPr>
            <a:r>
              <a:rPr lang="en-US" dirty="0"/>
              <a:t>Diffusion is characterized by a constant diffusivity </a:t>
            </a:r>
            <a:r>
              <a:rPr lang="en-US" dirty="0">
                <a:latin typeface="Symbol" pitchFamily="2" charset="2"/>
              </a:rPr>
              <a:t>n, </a:t>
            </a:r>
            <a:r>
              <a:rPr lang="en-US" dirty="0"/>
              <a:t>(m</a:t>
            </a:r>
            <a:r>
              <a:rPr lang="en-US" baseline="30000" dirty="0"/>
              <a:t>2</a:t>
            </a:r>
            <a:r>
              <a:rPr lang="en-US" dirty="0"/>
              <a:t>/2) </a:t>
            </a:r>
            <a:endParaRPr lang="en-US" dirty="0">
              <a:latin typeface="Symbol" pitchFamily="2" charset="2"/>
            </a:endParaRPr>
          </a:p>
        </p:txBody>
      </p:sp>
      <p:pic>
        <p:nvPicPr>
          <p:cNvPr id="5" name="Picture 4">
            <a:extLst>
              <a:ext uri="{FF2B5EF4-FFF2-40B4-BE49-F238E27FC236}">
                <a16:creationId xmlns:a16="http://schemas.microsoft.com/office/drawing/2014/main" id="{9A95783F-5F5A-8FF4-04C0-39D7CDD68914}"/>
              </a:ext>
            </a:extLst>
          </p:cNvPr>
          <p:cNvPicPr>
            <a:picLocks noChangeAspect="1"/>
          </p:cNvPicPr>
          <p:nvPr/>
        </p:nvPicPr>
        <p:blipFill>
          <a:blip r:embed="rId2"/>
          <a:stretch>
            <a:fillRect/>
          </a:stretch>
        </p:blipFill>
        <p:spPr>
          <a:xfrm>
            <a:off x="9271000" y="2911526"/>
            <a:ext cx="2273300" cy="622300"/>
          </a:xfrm>
          <a:prstGeom prst="rect">
            <a:avLst/>
          </a:prstGeom>
        </p:spPr>
      </p:pic>
      <p:pic>
        <p:nvPicPr>
          <p:cNvPr id="10" name="Picture 9">
            <a:extLst>
              <a:ext uri="{FF2B5EF4-FFF2-40B4-BE49-F238E27FC236}">
                <a16:creationId xmlns:a16="http://schemas.microsoft.com/office/drawing/2014/main" id="{0F29AAA6-A92C-2413-9567-91B343F95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43" y="2993822"/>
            <a:ext cx="4087091" cy="2743200"/>
          </a:xfrm>
          <a:prstGeom prst="rect">
            <a:avLst/>
          </a:prstGeom>
        </p:spPr>
      </p:pic>
      <p:pic>
        <p:nvPicPr>
          <p:cNvPr id="11" name="Picture 10">
            <a:extLst>
              <a:ext uri="{FF2B5EF4-FFF2-40B4-BE49-F238E27FC236}">
                <a16:creationId xmlns:a16="http://schemas.microsoft.com/office/drawing/2014/main" id="{ADAB6C45-1705-BACE-52C1-81572D072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2857" y="2993822"/>
            <a:ext cx="4087091" cy="2743200"/>
          </a:xfrm>
          <a:prstGeom prst="rect">
            <a:avLst/>
          </a:prstGeom>
        </p:spPr>
      </p:pic>
      <p:sp>
        <p:nvSpPr>
          <p:cNvPr id="12" name="Content Placeholder 3">
            <a:extLst>
              <a:ext uri="{FF2B5EF4-FFF2-40B4-BE49-F238E27FC236}">
                <a16:creationId xmlns:a16="http://schemas.microsoft.com/office/drawing/2014/main" id="{7A725F1D-91A5-5203-E190-AF0BCB60F06E}"/>
              </a:ext>
            </a:extLst>
          </p:cNvPr>
          <p:cNvSpPr txBox="1">
            <a:spLocks/>
          </p:cNvSpPr>
          <p:nvPr/>
        </p:nvSpPr>
        <p:spPr>
          <a:xfrm>
            <a:off x="9095877" y="4570070"/>
            <a:ext cx="2851404" cy="176977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 Condition:</a:t>
            </a:r>
          </a:p>
          <a:p>
            <a:pPr marL="342900" indent="-342900">
              <a:buFont typeface="Arial" panose="020B0604020202020204" pitchFamily="34" charset="0"/>
              <a:buChar char="•"/>
            </a:pPr>
            <a:r>
              <a:rPr lang="en-US" dirty="0"/>
              <a:t>Gaussian</a:t>
            </a:r>
          </a:p>
          <a:p>
            <a:r>
              <a:rPr lang="en-US" dirty="0"/>
              <a:t>Boundary Condition: </a:t>
            </a:r>
          </a:p>
          <a:p>
            <a:pPr marL="342900" indent="-342900">
              <a:buFont typeface="Arial" panose="020B0604020202020204" pitchFamily="34" charset="0"/>
              <a:buChar char="•"/>
            </a:pPr>
            <a:r>
              <a:rPr lang="en-US" dirty="0"/>
              <a:t>Domain is periodic </a:t>
            </a:r>
          </a:p>
        </p:txBody>
      </p:sp>
    </p:spTree>
    <p:extLst>
      <p:ext uri="{BB962C8B-B14F-4D97-AF65-F5344CB8AC3E}">
        <p14:creationId xmlns:p14="http://schemas.microsoft.com/office/powerpoint/2010/main" val="34732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1</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5" name="Picture 4">
            <a:extLst>
              <a:ext uri="{FF2B5EF4-FFF2-40B4-BE49-F238E27FC236}">
                <a16:creationId xmlns:a16="http://schemas.microsoft.com/office/drawing/2014/main" id="{88D0CBE1-80FC-AFA8-E89A-43DB0EB74DFA}"/>
              </a:ext>
            </a:extLst>
          </p:cNvPr>
          <p:cNvPicPr>
            <a:picLocks noChangeAspect="1"/>
          </p:cNvPicPr>
          <p:nvPr/>
        </p:nvPicPr>
        <p:blipFill>
          <a:blip r:embed="rId2"/>
          <a:stretch>
            <a:fillRect/>
          </a:stretch>
        </p:blipFill>
        <p:spPr>
          <a:xfrm>
            <a:off x="2736088" y="2438789"/>
            <a:ext cx="2794000" cy="622300"/>
          </a:xfrm>
          <a:prstGeom prst="rect">
            <a:avLst/>
          </a:prstGeom>
        </p:spPr>
      </p:pic>
      <p:pic>
        <p:nvPicPr>
          <p:cNvPr id="6" name="Picture 5">
            <a:extLst>
              <a:ext uri="{FF2B5EF4-FFF2-40B4-BE49-F238E27FC236}">
                <a16:creationId xmlns:a16="http://schemas.microsoft.com/office/drawing/2014/main" id="{3476CD7B-CD6E-21AF-E22A-FD1E5FD8B411}"/>
              </a:ext>
            </a:extLst>
          </p:cNvPr>
          <p:cNvPicPr>
            <a:picLocks noChangeAspect="1"/>
          </p:cNvPicPr>
          <p:nvPr/>
        </p:nvPicPr>
        <p:blipFill>
          <a:blip r:embed="rId3"/>
          <a:stretch>
            <a:fillRect/>
          </a:stretch>
        </p:blipFill>
        <p:spPr>
          <a:xfrm>
            <a:off x="2012950" y="3796912"/>
            <a:ext cx="4635500" cy="317500"/>
          </a:xfrm>
          <a:prstGeom prst="rect">
            <a:avLst/>
          </a:prstGeom>
        </p:spPr>
      </p:pic>
      <p:pic>
        <p:nvPicPr>
          <p:cNvPr id="7" name="Picture 6">
            <a:extLst>
              <a:ext uri="{FF2B5EF4-FFF2-40B4-BE49-F238E27FC236}">
                <a16:creationId xmlns:a16="http://schemas.microsoft.com/office/drawing/2014/main" id="{65E6DFCA-2BFE-8270-F431-98F9B280326F}"/>
              </a:ext>
            </a:extLst>
          </p:cNvPr>
          <p:cNvPicPr>
            <a:picLocks noChangeAspect="1"/>
          </p:cNvPicPr>
          <p:nvPr/>
        </p:nvPicPr>
        <p:blipFill>
          <a:blip r:embed="rId4"/>
          <a:stretch>
            <a:fillRect/>
          </a:stretch>
        </p:blipFill>
        <p:spPr>
          <a:xfrm>
            <a:off x="2827020" y="4883211"/>
            <a:ext cx="1905000" cy="304800"/>
          </a:xfrm>
          <a:prstGeom prst="rect">
            <a:avLst/>
          </a:prstGeom>
        </p:spPr>
      </p:pic>
      <p:pic>
        <p:nvPicPr>
          <p:cNvPr id="8" name="Picture 7">
            <a:extLst>
              <a:ext uri="{FF2B5EF4-FFF2-40B4-BE49-F238E27FC236}">
                <a16:creationId xmlns:a16="http://schemas.microsoft.com/office/drawing/2014/main" id="{A8F1D737-89B2-85D3-1700-B726DD8C0499}"/>
              </a:ext>
            </a:extLst>
          </p:cNvPr>
          <p:cNvPicPr>
            <a:picLocks noChangeAspect="1"/>
          </p:cNvPicPr>
          <p:nvPr/>
        </p:nvPicPr>
        <p:blipFill>
          <a:blip r:embed="rId5"/>
          <a:stretch>
            <a:fillRect/>
          </a:stretch>
        </p:blipFill>
        <p:spPr>
          <a:xfrm>
            <a:off x="4051300" y="5643961"/>
            <a:ext cx="5194300" cy="368300"/>
          </a:xfrm>
          <a:prstGeom prst="rect">
            <a:avLst/>
          </a:prstGeom>
        </p:spPr>
      </p:pic>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6"/>
          <a:stretch>
            <a:fillRect/>
          </a:stretch>
        </p:blipFill>
        <p:spPr>
          <a:xfrm>
            <a:off x="5693664" y="1399647"/>
            <a:ext cx="1917700" cy="330200"/>
          </a:xfrm>
          <a:prstGeom prst="rect">
            <a:avLst/>
          </a:prstGeom>
        </p:spPr>
      </p:pic>
      <p:sp>
        <p:nvSpPr>
          <p:cNvPr id="11" name="Oval 10">
            <a:extLst>
              <a:ext uri="{FF2B5EF4-FFF2-40B4-BE49-F238E27FC236}">
                <a16:creationId xmlns:a16="http://schemas.microsoft.com/office/drawing/2014/main" id="{0949873C-1DE2-F616-5589-0510A3F1F787}"/>
              </a:ext>
            </a:extLst>
          </p:cNvPr>
          <p:cNvSpPr/>
          <p:nvPr/>
        </p:nvSpPr>
        <p:spPr>
          <a:xfrm>
            <a:off x="8497824" y="5340096"/>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800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2</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2"/>
          <a:stretch>
            <a:fillRect/>
          </a:stretch>
        </p:blipFill>
        <p:spPr>
          <a:xfrm>
            <a:off x="5693664" y="1399647"/>
            <a:ext cx="1917700" cy="330200"/>
          </a:xfrm>
          <a:prstGeom prst="rect">
            <a:avLst/>
          </a:prstGeom>
        </p:spPr>
      </p:pic>
      <p:pic>
        <p:nvPicPr>
          <p:cNvPr id="10" name="Picture 9">
            <a:extLst>
              <a:ext uri="{FF2B5EF4-FFF2-40B4-BE49-F238E27FC236}">
                <a16:creationId xmlns:a16="http://schemas.microsoft.com/office/drawing/2014/main" id="{134866FD-EBF3-D901-2477-0AAF9259AD74}"/>
              </a:ext>
            </a:extLst>
          </p:cNvPr>
          <p:cNvPicPr>
            <a:picLocks noChangeAspect="1"/>
          </p:cNvPicPr>
          <p:nvPr/>
        </p:nvPicPr>
        <p:blipFill>
          <a:blip r:embed="rId3"/>
          <a:stretch>
            <a:fillRect/>
          </a:stretch>
        </p:blipFill>
        <p:spPr>
          <a:xfrm>
            <a:off x="2827020" y="2438788"/>
            <a:ext cx="2794000" cy="622300"/>
          </a:xfrm>
          <a:prstGeom prst="rect">
            <a:avLst/>
          </a:prstGeom>
        </p:spPr>
      </p:pic>
      <p:pic>
        <p:nvPicPr>
          <p:cNvPr id="11" name="Picture 10">
            <a:extLst>
              <a:ext uri="{FF2B5EF4-FFF2-40B4-BE49-F238E27FC236}">
                <a16:creationId xmlns:a16="http://schemas.microsoft.com/office/drawing/2014/main" id="{67D51509-B55D-3B40-7DCD-0DDA5C58416F}"/>
              </a:ext>
            </a:extLst>
          </p:cNvPr>
          <p:cNvPicPr>
            <a:picLocks noChangeAspect="1"/>
          </p:cNvPicPr>
          <p:nvPr/>
        </p:nvPicPr>
        <p:blipFill>
          <a:blip r:embed="rId4"/>
          <a:stretch>
            <a:fillRect/>
          </a:stretch>
        </p:blipFill>
        <p:spPr>
          <a:xfrm>
            <a:off x="2209800" y="3805606"/>
            <a:ext cx="4724400" cy="317500"/>
          </a:xfrm>
          <a:prstGeom prst="rect">
            <a:avLst/>
          </a:prstGeom>
        </p:spPr>
      </p:pic>
      <p:pic>
        <p:nvPicPr>
          <p:cNvPr id="12" name="Picture 11">
            <a:extLst>
              <a:ext uri="{FF2B5EF4-FFF2-40B4-BE49-F238E27FC236}">
                <a16:creationId xmlns:a16="http://schemas.microsoft.com/office/drawing/2014/main" id="{340E1BD6-7037-92D0-A46A-9F68BF207EA2}"/>
              </a:ext>
            </a:extLst>
          </p:cNvPr>
          <p:cNvPicPr>
            <a:picLocks noChangeAspect="1"/>
          </p:cNvPicPr>
          <p:nvPr/>
        </p:nvPicPr>
        <p:blipFill>
          <a:blip r:embed="rId5"/>
          <a:stretch>
            <a:fillRect/>
          </a:stretch>
        </p:blipFill>
        <p:spPr>
          <a:xfrm>
            <a:off x="2827020" y="4867624"/>
            <a:ext cx="2006600" cy="304800"/>
          </a:xfrm>
          <a:prstGeom prst="rect">
            <a:avLst/>
          </a:prstGeom>
        </p:spPr>
      </p:pic>
      <p:pic>
        <p:nvPicPr>
          <p:cNvPr id="13" name="Picture 12">
            <a:extLst>
              <a:ext uri="{FF2B5EF4-FFF2-40B4-BE49-F238E27FC236}">
                <a16:creationId xmlns:a16="http://schemas.microsoft.com/office/drawing/2014/main" id="{BA669D8D-492F-96E3-C7EA-C52F860CA0C1}"/>
              </a:ext>
            </a:extLst>
          </p:cNvPr>
          <p:cNvPicPr>
            <a:picLocks noChangeAspect="1"/>
          </p:cNvPicPr>
          <p:nvPr/>
        </p:nvPicPr>
        <p:blipFill>
          <a:blip r:embed="rId6"/>
          <a:stretch>
            <a:fillRect/>
          </a:stretch>
        </p:blipFill>
        <p:spPr>
          <a:xfrm>
            <a:off x="3184652" y="5820318"/>
            <a:ext cx="6578600" cy="368300"/>
          </a:xfrm>
          <a:prstGeom prst="rect">
            <a:avLst/>
          </a:prstGeom>
        </p:spPr>
      </p:pic>
    </p:spTree>
    <p:extLst>
      <p:ext uri="{BB962C8B-B14F-4D97-AF65-F5344CB8AC3E}">
        <p14:creationId xmlns:p14="http://schemas.microsoft.com/office/powerpoint/2010/main" val="199545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2</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2"/>
          <a:stretch>
            <a:fillRect/>
          </a:stretch>
        </p:blipFill>
        <p:spPr>
          <a:xfrm>
            <a:off x="5693664" y="1399647"/>
            <a:ext cx="1917700" cy="330200"/>
          </a:xfrm>
          <a:prstGeom prst="rect">
            <a:avLst/>
          </a:prstGeom>
        </p:spPr>
      </p:pic>
      <p:pic>
        <p:nvPicPr>
          <p:cNvPr id="10" name="Picture 9">
            <a:extLst>
              <a:ext uri="{FF2B5EF4-FFF2-40B4-BE49-F238E27FC236}">
                <a16:creationId xmlns:a16="http://schemas.microsoft.com/office/drawing/2014/main" id="{134866FD-EBF3-D901-2477-0AAF9259AD74}"/>
              </a:ext>
            </a:extLst>
          </p:cNvPr>
          <p:cNvPicPr>
            <a:picLocks noChangeAspect="1"/>
          </p:cNvPicPr>
          <p:nvPr/>
        </p:nvPicPr>
        <p:blipFill>
          <a:blip r:embed="rId3"/>
          <a:stretch>
            <a:fillRect/>
          </a:stretch>
        </p:blipFill>
        <p:spPr>
          <a:xfrm>
            <a:off x="2827020" y="2438788"/>
            <a:ext cx="2794000" cy="622300"/>
          </a:xfrm>
          <a:prstGeom prst="rect">
            <a:avLst/>
          </a:prstGeom>
        </p:spPr>
      </p:pic>
      <p:pic>
        <p:nvPicPr>
          <p:cNvPr id="11" name="Picture 10">
            <a:extLst>
              <a:ext uri="{FF2B5EF4-FFF2-40B4-BE49-F238E27FC236}">
                <a16:creationId xmlns:a16="http://schemas.microsoft.com/office/drawing/2014/main" id="{67D51509-B55D-3B40-7DCD-0DDA5C58416F}"/>
              </a:ext>
            </a:extLst>
          </p:cNvPr>
          <p:cNvPicPr>
            <a:picLocks noChangeAspect="1"/>
          </p:cNvPicPr>
          <p:nvPr/>
        </p:nvPicPr>
        <p:blipFill>
          <a:blip r:embed="rId4"/>
          <a:stretch>
            <a:fillRect/>
          </a:stretch>
        </p:blipFill>
        <p:spPr>
          <a:xfrm>
            <a:off x="2209800" y="3805606"/>
            <a:ext cx="4724400" cy="317500"/>
          </a:xfrm>
          <a:prstGeom prst="rect">
            <a:avLst/>
          </a:prstGeom>
        </p:spPr>
      </p:pic>
      <p:pic>
        <p:nvPicPr>
          <p:cNvPr id="12" name="Picture 11">
            <a:extLst>
              <a:ext uri="{FF2B5EF4-FFF2-40B4-BE49-F238E27FC236}">
                <a16:creationId xmlns:a16="http://schemas.microsoft.com/office/drawing/2014/main" id="{340E1BD6-7037-92D0-A46A-9F68BF207EA2}"/>
              </a:ext>
            </a:extLst>
          </p:cNvPr>
          <p:cNvPicPr>
            <a:picLocks noChangeAspect="1"/>
          </p:cNvPicPr>
          <p:nvPr/>
        </p:nvPicPr>
        <p:blipFill>
          <a:blip r:embed="rId5"/>
          <a:stretch>
            <a:fillRect/>
          </a:stretch>
        </p:blipFill>
        <p:spPr>
          <a:xfrm>
            <a:off x="2827020" y="4867624"/>
            <a:ext cx="2006600" cy="304800"/>
          </a:xfrm>
          <a:prstGeom prst="rect">
            <a:avLst/>
          </a:prstGeom>
        </p:spPr>
      </p:pic>
      <p:pic>
        <p:nvPicPr>
          <p:cNvPr id="13" name="Picture 12">
            <a:extLst>
              <a:ext uri="{FF2B5EF4-FFF2-40B4-BE49-F238E27FC236}">
                <a16:creationId xmlns:a16="http://schemas.microsoft.com/office/drawing/2014/main" id="{BA669D8D-492F-96E3-C7EA-C52F860CA0C1}"/>
              </a:ext>
            </a:extLst>
          </p:cNvPr>
          <p:cNvPicPr>
            <a:picLocks noChangeAspect="1"/>
          </p:cNvPicPr>
          <p:nvPr/>
        </p:nvPicPr>
        <p:blipFill>
          <a:blip r:embed="rId6"/>
          <a:stretch>
            <a:fillRect/>
          </a:stretch>
        </p:blipFill>
        <p:spPr>
          <a:xfrm>
            <a:off x="3184652" y="5820318"/>
            <a:ext cx="6578600" cy="368300"/>
          </a:xfrm>
          <a:prstGeom prst="rect">
            <a:avLst/>
          </a:prstGeom>
        </p:spPr>
      </p:pic>
      <p:sp>
        <p:nvSpPr>
          <p:cNvPr id="14" name="Oval 13">
            <a:extLst>
              <a:ext uri="{FF2B5EF4-FFF2-40B4-BE49-F238E27FC236}">
                <a16:creationId xmlns:a16="http://schemas.microsoft.com/office/drawing/2014/main" id="{159151BF-C920-8C20-7478-7E3270779B76}"/>
              </a:ext>
            </a:extLst>
          </p:cNvPr>
          <p:cNvSpPr/>
          <p:nvPr/>
        </p:nvSpPr>
        <p:spPr>
          <a:xfrm>
            <a:off x="9358376" y="5448300"/>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997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9218-48C2-BA91-7564-D143A4A01C34}"/>
              </a:ext>
            </a:extLst>
          </p:cNvPr>
          <p:cNvSpPr>
            <a:spLocks noGrp="1"/>
          </p:cNvSpPr>
          <p:nvPr>
            <p:ph type="title"/>
          </p:nvPr>
        </p:nvSpPr>
        <p:spPr/>
        <p:txBody>
          <a:bodyPr/>
          <a:lstStyle/>
          <a:p>
            <a:r>
              <a:rPr lang="en-US" dirty="0"/>
              <a:t>Model 1: Dissipative-like Error</a:t>
            </a:r>
          </a:p>
        </p:txBody>
      </p:sp>
      <p:sp>
        <p:nvSpPr>
          <p:cNvPr id="3" name="Slide Number Placeholder 2">
            <a:extLst>
              <a:ext uri="{FF2B5EF4-FFF2-40B4-BE49-F238E27FC236}">
                <a16:creationId xmlns:a16="http://schemas.microsoft.com/office/drawing/2014/main" id="{28E1B41D-FC59-E171-C276-3D110B8ABEF8}"/>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DB28E8A4-5CC1-3AD5-B6BD-8014CC84D20A}"/>
              </a:ext>
            </a:extLst>
          </p:cNvPr>
          <p:cNvSpPr>
            <a:spLocks noGrp="1"/>
          </p:cNvSpPr>
          <p:nvPr>
            <p:ph sz="quarter" idx="11"/>
          </p:nvPr>
        </p:nvSpPr>
        <p:spPr/>
        <p:txBody>
          <a:bodyPr/>
          <a:lstStyle/>
          <a:p>
            <a:r>
              <a:rPr lang="en-US" dirty="0"/>
              <a:t>Review:</a:t>
            </a:r>
          </a:p>
        </p:txBody>
      </p:sp>
      <p:pic>
        <p:nvPicPr>
          <p:cNvPr id="6" name="Picture 5">
            <a:extLst>
              <a:ext uri="{FF2B5EF4-FFF2-40B4-BE49-F238E27FC236}">
                <a16:creationId xmlns:a16="http://schemas.microsoft.com/office/drawing/2014/main" id="{1FBD8369-22C1-F2BF-7293-68C8A3E5AFB4}"/>
              </a:ext>
            </a:extLst>
          </p:cNvPr>
          <p:cNvPicPr>
            <a:picLocks noChangeAspect="1"/>
          </p:cNvPicPr>
          <p:nvPr/>
        </p:nvPicPr>
        <p:blipFill>
          <a:blip r:embed="rId2"/>
          <a:stretch>
            <a:fillRect/>
          </a:stretch>
        </p:blipFill>
        <p:spPr>
          <a:xfrm>
            <a:off x="677020" y="2105090"/>
            <a:ext cx="2794000" cy="622300"/>
          </a:xfrm>
          <a:prstGeom prst="rect">
            <a:avLst/>
          </a:prstGeom>
        </p:spPr>
      </p:pic>
      <p:pic>
        <p:nvPicPr>
          <p:cNvPr id="7" name="Picture 6">
            <a:extLst>
              <a:ext uri="{FF2B5EF4-FFF2-40B4-BE49-F238E27FC236}">
                <a16:creationId xmlns:a16="http://schemas.microsoft.com/office/drawing/2014/main" id="{8671BD9B-EAB6-C27C-2965-6C8CB293AB47}"/>
              </a:ext>
            </a:extLst>
          </p:cNvPr>
          <p:cNvPicPr>
            <a:picLocks noChangeAspect="1"/>
          </p:cNvPicPr>
          <p:nvPr/>
        </p:nvPicPr>
        <p:blipFill>
          <a:blip r:embed="rId3"/>
          <a:stretch>
            <a:fillRect/>
          </a:stretch>
        </p:blipFill>
        <p:spPr>
          <a:xfrm>
            <a:off x="677020" y="3082625"/>
            <a:ext cx="5194300" cy="368300"/>
          </a:xfrm>
          <a:prstGeom prst="rect">
            <a:avLst/>
          </a:prstGeom>
        </p:spPr>
      </p:pic>
      <p:sp>
        <p:nvSpPr>
          <p:cNvPr id="8" name="Oval 7">
            <a:extLst>
              <a:ext uri="{FF2B5EF4-FFF2-40B4-BE49-F238E27FC236}">
                <a16:creationId xmlns:a16="http://schemas.microsoft.com/office/drawing/2014/main" id="{384F3E83-588A-5FA3-C2E7-145A3AF97BF0}"/>
              </a:ext>
            </a:extLst>
          </p:cNvPr>
          <p:cNvSpPr/>
          <p:nvPr/>
        </p:nvSpPr>
        <p:spPr>
          <a:xfrm>
            <a:off x="5181600" y="2778760"/>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6A26639-368C-344B-7471-1C54A0198D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3924091"/>
            <a:ext cx="4087091" cy="2743200"/>
          </a:xfrm>
          <a:prstGeom prst="rect">
            <a:avLst/>
          </a:prstGeom>
        </p:spPr>
      </p:pic>
      <p:pic>
        <p:nvPicPr>
          <p:cNvPr id="12" name="Picture 11">
            <a:extLst>
              <a:ext uri="{FF2B5EF4-FFF2-40B4-BE49-F238E27FC236}">
                <a16:creationId xmlns:a16="http://schemas.microsoft.com/office/drawing/2014/main" id="{28E0348A-91C2-1F6E-BEFE-8421D639DD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3924091"/>
            <a:ext cx="4087091" cy="2743200"/>
          </a:xfrm>
          <a:prstGeom prst="rect">
            <a:avLst/>
          </a:prstGeom>
        </p:spPr>
      </p:pic>
    </p:spTree>
    <p:extLst>
      <p:ext uri="{BB962C8B-B14F-4D97-AF65-F5344CB8AC3E}">
        <p14:creationId xmlns:p14="http://schemas.microsoft.com/office/powerpoint/2010/main" val="324674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9218-48C2-BA91-7564-D143A4A01C34}"/>
              </a:ext>
            </a:extLst>
          </p:cNvPr>
          <p:cNvSpPr>
            <a:spLocks noGrp="1"/>
          </p:cNvSpPr>
          <p:nvPr>
            <p:ph type="title"/>
          </p:nvPr>
        </p:nvSpPr>
        <p:spPr/>
        <p:txBody>
          <a:bodyPr/>
          <a:lstStyle/>
          <a:p>
            <a:r>
              <a:rPr lang="en-US" dirty="0"/>
              <a:t>Model 2: Dispersion-like Error</a:t>
            </a:r>
          </a:p>
        </p:txBody>
      </p:sp>
      <p:sp>
        <p:nvSpPr>
          <p:cNvPr id="3" name="Slide Number Placeholder 2">
            <a:extLst>
              <a:ext uri="{FF2B5EF4-FFF2-40B4-BE49-F238E27FC236}">
                <a16:creationId xmlns:a16="http://schemas.microsoft.com/office/drawing/2014/main" id="{28E1B41D-FC59-E171-C276-3D110B8ABEF8}"/>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DB28E8A4-5CC1-3AD5-B6BD-8014CC84D20A}"/>
              </a:ext>
            </a:extLst>
          </p:cNvPr>
          <p:cNvSpPr>
            <a:spLocks noGrp="1"/>
          </p:cNvSpPr>
          <p:nvPr>
            <p:ph sz="quarter" idx="11"/>
          </p:nvPr>
        </p:nvSpPr>
        <p:spPr/>
        <p:txBody>
          <a:bodyPr/>
          <a:lstStyle/>
          <a:p>
            <a:r>
              <a:rPr lang="en-US" dirty="0"/>
              <a:t>Review:</a:t>
            </a:r>
          </a:p>
        </p:txBody>
      </p:sp>
      <p:pic>
        <p:nvPicPr>
          <p:cNvPr id="7" name="Picture 6">
            <a:extLst>
              <a:ext uri="{FF2B5EF4-FFF2-40B4-BE49-F238E27FC236}">
                <a16:creationId xmlns:a16="http://schemas.microsoft.com/office/drawing/2014/main" id="{6B5D0288-99B5-0D01-4AC7-3D8DE6FC5F22}"/>
              </a:ext>
            </a:extLst>
          </p:cNvPr>
          <p:cNvPicPr>
            <a:picLocks noChangeAspect="1"/>
          </p:cNvPicPr>
          <p:nvPr/>
        </p:nvPicPr>
        <p:blipFill>
          <a:blip r:embed="rId2"/>
          <a:stretch>
            <a:fillRect/>
          </a:stretch>
        </p:blipFill>
        <p:spPr>
          <a:xfrm>
            <a:off x="679050" y="2105564"/>
            <a:ext cx="2794000" cy="622300"/>
          </a:xfrm>
          <a:prstGeom prst="rect">
            <a:avLst/>
          </a:prstGeom>
        </p:spPr>
      </p:pic>
      <p:pic>
        <p:nvPicPr>
          <p:cNvPr id="8" name="Picture 7">
            <a:extLst>
              <a:ext uri="{FF2B5EF4-FFF2-40B4-BE49-F238E27FC236}">
                <a16:creationId xmlns:a16="http://schemas.microsoft.com/office/drawing/2014/main" id="{D71013C9-1B4A-3478-7A7A-B8ED46708C15}"/>
              </a:ext>
            </a:extLst>
          </p:cNvPr>
          <p:cNvPicPr>
            <a:picLocks noChangeAspect="1"/>
          </p:cNvPicPr>
          <p:nvPr/>
        </p:nvPicPr>
        <p:blipFill>
          <a:blip r:embed="rId3"/>
          <a:stretch>
            <a:fillRect/>
          </a:stretch>
        </p:blipFill>
        <p:spPr>
          <a:xfrm>
            <a:off x="679050" y="3066143"/>
            <a:ext cx="6578600" cy="368300"/>
          </a:xfrm>
          <a:prstGeom prst="rect">
            <a:avLst/>
          </a:prstGeom>
        </p:spPr>
      </p:pic>
      <p:sp>
        <p:nvSpPr>
          <p:cNvPr id="9" name="Oval 8">
            <a:extLst>
              <a:ext uri="{FF2B5EF4-FFF2-40B4-BE49-F238E27FC236}">
                <a16:creationId xmlns:a16="http://schemas.microsoft.com/office/drawing/2014/main" id="{5EEEFCEB-260F-34E0-9724-358FD0A74536}"/>
              </a:ext>
            </a:extLst>
          </p:cNvPr>
          <p:cNvSpPr/>
          <p:nvPr/>
        </p:nvSpPr>
        <p:spPr>
          <a:xfrm>
            <a:off x="6852774" y="2650583"/>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51A4F7A5-F542-2F09-D125-9DEDD6DB30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23" y="3695609"/>
            <a:ext cx="4087091" cy="2743200"/>
          </a:xfrm>
          <a:prstGeom prst="rect">
            <a:avLst/>
          </a:prstGeom>
        </p:spPr>
      </p:pic>
      <p:pic>
        <p:nvPicPr>
          <p:cNvPr id="12" name="Picture 11">
            <a:extLst>
              <a:ext uri="{FF2B5EF4-FFF2-40B4-BE49-F238E27FC236}">
                <a16:creationId xmlns:a16="http://schemas.microsoft.com/office/drawing/2014/main" id="{CFB50EA1-C047-9ACB-687A-9E5D614874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2444" y="3695609"/>
            <a:ext cx="4087091" cy="2743200"/>
          </a:xfrm>
          <a:prstGeom prst="rect">
            <a:avLst/>
          </a:prstGeom>
        </p:spPr>
      </p:pic>
      <p:pic>
        <p:nvPicPr>
          <p:cNvPr id="14" name="Picture 13">
            <a:extLst>
              <a:ext uri="{FF2B5EF4-FFF2-40B4-BE49-F238E27FC236}">
                <a16:creationId xmlns:a16="http://schemas.microsoft.com/office/drawing/2014/main" id="{B0ACC19B-0B0E-D115-D721-701683E5E8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3965" y="3695609"/>
            <a:ext cx="4087091" cy="2743200"/>
          </a:xfrm>
          <a:prstGeom prst="rect">
            <a:avLst/>
          </a:prstGeom>
        </p:spPr>
      </p:pic>
    </p:spTree>
    <p:extLst>
      <p:ext uri="{BB962C8B-B14F-4D97-AF65-F5344CB8AC3E}">
        <p14:creationId xmlns:p14="http://schemas.microsoft.com/office/powerpoint/2010/main" val="12093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8A51-0B80-3F26-149D-92F3428AAEBD}"/>
              </a:ext>
            </a:extLst>
          </p:cNvPr>
          <p:cNvSpPr>
            <a:spLocks noGrp="1"/>
          </p:cNvSpPr>
          <p:nvPr>
            <p:ph type="title"/>
          </p:nvPr>
        </p:nvSpPr>
        <p:spPr/>
        <p:txBody>
          <a:bodyPr/>
          <a:lstStyle/>
          <a:p>
            <a:r>
              <a:rPr lang="en-US" dirty="0"/>
              <a:t>A Note on Conservation: </a:t>
            </a:r>
            <a:r>
              <a:rPr lang="en-US" dirty="0">
                <a:latin typeface="Symbol" pitchFamily="2" charset="2"/>
              </a:rPr>
              <a:t>f</a:t>
            </a:r>
          </a:p>
        </p:txBody>
      </p:sp>
      <p:sp>
        <p:nvSpPr>
          <p:cNvPr id="3" name="Slide Number Placeholder 2">
            <a:extLst>
              <a:ext uri="{FF2B5EF4-FFF2-40B4-BE49-F238E27FC236}">
                <a16:creationId xmlns:a16="http://schemas.microsoft.com/office/drawing/2014/main" id="{91F981B9-5A5E-8D54-DCA2-41325A2369A5}"/>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0DCD0075-74FB-3B6E-805E-AC5ACAA67116}"/>
              </a:ext>
            </a:extLst>
          </p:cNvPr>
          <p:cNvSpPr>
            <a:spLocks noGrp="1"/>
          </p:cNvSpPr>
          <p:nvPr>
            <p:ph sz="quarter" idx="11"/>
          </p:nvPr>
        </p:nvSpPr>
        <p:spPr>
          <a:xfrm>
            <a:off x="647700" y="1409700"/>
            <a:ext cx="4411980" cy="4610100"/>
          </a:xfrm>
        </p:spPr>
        <p:txBody>
          <a:bodyPr/>
          <a:lstStyle/>
          <a:p>
            <a:r>
              <a:rPr lang="en-US" dirty="0"/>
              <a:t>For our fully implicit</a:t>
            </a:r>
            <a:r>
              <a:rPr lang="en-US" i="1" dirty="0">
                <a:solidFill>
                  <a:schemeClr val="tx1"/>
                </a:solidFill>
                <a:effectLst/>
              </a:rPr>
              <a:t> backward-in-time</a:t>
            </a:r>
            <a:r>
              <a:rPr lang="en-US" dirty="0">
                <a:solidFill>
                  <a:schemeClr val="tx1"/>
                </a:solidFill>
                <a:effectLst/>
              </a:rPr>
              <a:t> and </a:t>
            </a:r>
            <a:r>
              <a:rPr lang="en-US" i="1" dirty="0">
                <a:solidFill>
                  <a:schemeClr val="tx1"/>
                </a:solidFill>
                <a:effectLst/>
              </a:rPr>
              <a:t>central-in-space </a:t>
            </a:r>
            <a:r>
              <a:rPr lang="en-US" dirty="0" err="1"/>
              <a:t>Nalu</a:t>
            </a:r>
            <a:r>
              <a:rPr lang="en-US" dirty="0"/>
              <a:t> finite volume approach:</a:t>
            </a:r>
          </a:p>
          <a:p>
            <a:endParaRPr lang="en-US" dirty="0"/>
          </a:p>
          <a:p>
            <a:r>
              <a:rPr lang="en-US" dirty="0"/>
              <a:t>Integration </a:t>
            </a:r>
            <a:r>
              <a:rPr lang="en-US" dirty="0">
                <a:latin typeface="Symbol" pitchFamily="2" charset="2"/>
              </a:rPr>
              <a:t>f</a:t>
            </a:r>
            <a:r>
              <a:rPr lang="en-US" dirty="0"/>
              <a:t> over the full domain, for any advection operator choice, results in:</a:t>
            </a:r>
          </a:p>
          <a:p>
            <a:pPr marL="342900" indent="-342900">
              <a:buFont typeface="Arial" panose="020B0604020202020204" pitchFamily="34" charset="0"/>
              <a:buChar char="•"/>
            </a:pPr>
            <a:r>
              <a:rPr lang="en-US" dirty="0"/>
              <a:t>Perfect conservation  </a:t>
            </a:r>
          </a:p>
        </p:txBody>
      </p:sp>
      <p:pic>
        <p:nvPicPr>
          <p:cNvPr id="6" name="Picture 5">
            <a:extLst>
              <a:ext uri="{FF2B5EF4-FFF2-40B4-BE49-F238E27FC236}">
                <a16:creationId xmlns:a16="http://schemas.microsoft.com/office/drawing/2014/main" id="{B9C4A1F0-5E6B-93E5-AEB7-92E13247B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6658" y="1112495"/>
            <a:ext cx="6311900" cy="5346700"/>
          </a:xfrm>
          <a:prstGeom prst="rect">
            <a:avLst/>
          </a:prstGeom>
        </p:spPr>
      </p:pic>
    </p:spTree>
    <p:extLst>
      <p:ext uri="{BB962C8B-B14F-4D97-AF65-F5344CB8AC3E}">
        <p14:creationId xmlns:p14="http://schemas.microsoft.com/office/powerpoint/2010/main" val="48345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A88A6-E4C7-CE6D-187B-6C977F7F93F9}"/>
              </a:ext>
            </a:extLst>
          </p:cNvPr>
          <p:cNvSpPr>
            <a:spLocks noGrp="1"/>
          </p:cNvSpPr>
          <p:nvPr>
            <p:ph type="title"/>
          </p:nvPr>
        </p:nvSpPr>
        <p:spPr/>
        <p:txBody>
          <a:bodyPr/>
          <a:lstStyle/>
          <a:p>
            <a:r>
              <a:rPr lang="en-US" dirty="0"/>
              <a:t>Derivation of a Energy Quantity</a:t>
            </a:r>
          </a:p>
        </p:txBody>
      </p:sp>
      <p:sp>
        <p:nvSpPr>
          <p:cNvPr id="3" name="Slide Number Placeholder 2">
            <a:extLst>
              <a:ext uri="{FF2B5EF4-FFF2-40B4-BE49-F238E27FC236}">
                <a16:creationId xmlns:a16="http://schemas.microsoft.com/office/drawing/2014/main" id="{D6C51DEF-2D03-407D-AC62-A1027149A0D2}"/>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F9B717E7-D03B-549D-3720-4BDCFA52D597}"/>
              </a:ext>
            </a:extLst>
          </p:cNvPr>
          <p:cNvSpPr>
            <a:spLocks noGrp="1"/>
          </p:cNvSpPr>
          <p:nvPr>
            <p:ph sz="quarter" idx="11"/>
          </p:nvPr>
        </p:nvSpPr>
        <p:spPr>
          <a:xfrm>
            <a:off x="647700" y="1409699"/>
            <a:ext cx="11049000" cy="5270799"/>
          </a:xfrm>
        </p:spPr>
        <p:txBody>
          <a:bodyPr/>
          <a:lstStyle/>
          <a:p>
            <a:r>
              <a:rPr lang="en-US" dirty="0"/>
              <a:t>Starting with out model equation:</a:t>
            </a:r>
          </a:p>
          <a:p>
            <a:endParaRPr lang="en-US" dirty="0"/>
          </a:p>
          <a:p>
            <a:endParaRPr lang="en-US" dirty="0"/>
          </a:p>
          <a:p>
            <a:r>
              <a:rPr lang="en-US" dirty="0"/>
              <a:t>And scale </a:t>
            </a:r>
            <a:r>
              <a:rPr lang="en-US"/>
              <a:t>by </a:t>
            </a:r>
            <a:r>
              <a:rPr lang="en-US">
                <a:latin typeface="Symbol" pitchFamily="2" charset="2"/>
              </a:rPr>
              <a:t>f:</a:t>
            </a:r>
            <a:endParaRPr lang="en-US" dirty="0">
              <a:latin typeface="Symbol" pitchFamily="2" charset="2"/>
            </a:endParaRPr>
          </a:p>
          <a:p>
            <a:endParaRPr lang="en-US" dirty="0">
              <a:latin typeface="Symbol" pitchFamily="2" charset="2"/>
            </a:endParaRPr>
          </a:p>
          <a:p>
            <a:endParaRPr lang="en-US" dirty="0">
              <a:latin typeface="Symbol" pitchFamily="2" charset="2"/>
            </a:endParaRPr>
          </a:p>
          <a:p>
            <a:endParaRPr lang="en-US" dirty="0"/>
          </a:p>
          <a:p>
            <a:r>
              <a:rPr lang="en-US" dirty="0"/>
              <a:t>Results in the modified equation, </a:t>
            </a:r>
          </a:p>
          <a:p>
            <a:endParaRPr lang="en-US" dirty="0"/>
          </a:p>
          <a:p>
            <a:r>
              <a:rPr lang="en-US" dirty="0"/>
              <a:t>that mimics an energy,</a:t>
            </a:r>
          </a:p>
          <a:p>
            <a:endParaRPr lang="en-US" dirty="0"/>
          </a:p>
          <a:p>
            <a:r>
              <a:rPr lang="en-US" dirty="0"/>
              <a:t>Let’s see how this quantity is conserved…. </a:t>
            </a:r>
          </a:p>
        </p:txBody>
      </p:sp>
      <p:pic>
        <p:nvPicPr>
          <p:cNvPr id="5" name="Picture 4">
            <a:extLst>
              <a:ext uri="{FF2B5EF4-FFF2-40B4-BE49-F238E27FC236}">
                <a16:creationId xmlns:a16="http://schemas.microsoft.com/office/drawing/2014/main" id="{1CDCBEF0-85BF-E769-DFFA-474C4CE5E095}"/>
              </a:ext>
            </a:extLst>
          </p:cNvPr>
          <p:cNvPicPr>
            <a:picLocks noChangeAspect="1"/>
          </p:cNvPicPr>
          <p:nvPr/>
        </p:nvPicPr>
        <p:blipFill>
          <a:blip r:embed="rId2"/>
          <a:stretch>
            <a:fillRect/>
          </a:stretch>
        </p:blipFill>
        <p:spPr>
          <a:xfrm>
            <a:off x="4959350" y="1267349"/>
            <a:ext cx="2273300" cy="622300"/>
          </a:xfrm>
          <a:prstGeom prst="rect">
            <a:avLst/>
          </a:prstGeom>
        </p:spPr>
      </p:pic>
      <p:cxnSp>
        <p:nvCxnSpPr>
          <p:cNvPr id="6" name="Straight Arrow Connector 5">
            <a:extLst>
              <a:ext uri="{FF2B5EF4-FFF2-40B4-BE49-F238E27FC236}">
                <a16:creationId xmlns:a16="http://schemas.microsoft.com/office/drawing/2014/main" id="{5BBF39D7-73E2-39A5-B860-743CA7E61229}"/>
              </a:ext>
            </a:extLst>
          </p:cNvPr>
          <p:cNvCxnSpPr>
            <a:cxnSpLocks/>
          </p:cNvCxnSpPr>
          <p:nvPr/>
        </p:nvCxnSpPr>
        <p:spPr>
          <a:xfrm>
            <a:off x="6606666" y="1306831"/>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26EF31F-8728-BD0C-C784-15A2E4319700}"/>
              </a:ext>
            </a:extLst>
          </p:cNvPr>
          <p:cNvSpPr txBox="1"/>
          <p:nvPr/>
        </p:nvSpPr>
        <p:spPr>
          <a:xfrm>
            <a:off x="7314184" y="2000535"/>
            <a:ext cx="0" cy="0"/>
          </a:xfrm>
          <a:prstGeom prst="rect">
            <a:avLst/>
          </a:prstGeom>
        </p:spPr>
        <p:txBody>
          <a:bodyPr vert="horz" wrap="none" lIns="91440" tIns="45720" rIns="91440" bIns="45720" rtlCol="0">
            <a:noAutofit/>
          </a:bodyPr>
          <a:lstStyle/>
          <a:p>
            <a:pPr algn="l"/>
            <a:r>
              <a:rPr lang="en-US" dirty="0"/>
              <a:t>0</a:t>
            </a:r>
          </a:p>
        </p:txBody>
      </p:sp>
      <p:pic>
        <p:nvPicPr>
          <p:cNvPr id="8" name="Picture 7">
            <a:extLst>
              <a:ext uri="{FF2B5EF4-FFF2-40B4-BE49-F238E27FC236}">
                <a16:creationId xmlns:a16="http://schemas.microsoft.com/office/drawing/2014/main" id="{F204AA0C-1716-6E61-02F5-4B8B9B7CF172}"/>
              </a:ext>
            </a:extLst>
          </p:cNvPr>
          <p:cNvPicPr>
            <a:picLocks noChangeAspect="1"/>
          </p:cNvPicPr>
          <p:nvPr/>
        </p:nvPicPr>
        <p:blipFill>
          <a:blip r:embed="rId3"/>
          <a:stretch>
            <a:fillRect/>
          </a:stretch>
        </p:blipFill>
        <p:spPr>
          <a:xfrm>
            <a:off x="2902099" y="2488673"/>
            <a:ext cx="2641600" cy="698500"/>
          </a:xfrm>
          <a:prstGeom prst="rect">
            <a:avLst/>
          </a:prstGeom>
        </p:spPr>
      </p:pic>
      <p:pic>
        <p:nvPicPr>
          <p:cNvPr id="9" name="Picture 8">
            <a:extLst>
              <a:ext uri="{FF2B5EF4-FFF2-40B4-BE49-F238E27FC236}">
                <a16:creationId xmlns:a16="http://schemas.microsoft.com/office/drawing/2014/main" id="{A1412006-0B2B-BEEF-58DB-1289748E25E7}"/>
              </a:ext>
            </a:extLst>
          </p:cNvPr>
          <p:cNvPicPr>
            <a:picLocks noChangeAspect="1"/>
          </p:cNvPicPr>
          <p:nvPr/>
        </p:nvPicPr>
        <p:blipFill>
          <a:blip r:embed="rId4"/>
          <a:stretch>
            <a:fillRect/>
          </a:stretch>
        </p:blipFill>
        <p:spPr>
          <a:xfrm>
            <a:off x="4777866" y="4077970"/>
            <a:ext cx="2171700" cy="787400"/>
          </a:xfrm>
          <a:prstGeom prst="rect">
            <a:avLst/>
          </a:prstGeom>
        </p:spPr>
      </p:pic>
      <p:pic>
        <p:nvPicPr>
          <p:cNvPr id="10" name="Picture 9">
            <a:extLst>
              <a:ext uri="{FF2B5EF4-FFF2-40B4-BE49-F238E27FC236}">
                <a16:creationId xmlns:a16="http://schemas.microsoft.com/office/drawing/2014/main" id="{469F77FE-D15E-F804-E714-35CFA340C029}"/>
              </a:ext>
            </a:extLst>
          </p:cNvPr>
          <p:cNvPicPr>
            <a:picLocks noChangeAspect="1"/>
          </p:cNvPicPr>
          <p:nvPr/>
        </p:nvPicPr>
        <p:blipFill>
          <a:blip r:embed="rId5"/>
          <a:stretch>
            <a:fillRect/>
          </a:stretch>
        </p:blipFill>
        <p:spPr>
          <a:xfrm>
            <a:off x="8084372" y="4160520"/>
            <a:ext cx="304800" cy="622300"/>
          </a:xfrm>
          <a:prstGeom prst="rect">
            <a:avLst/>
          </a:prstGeom>
        </p:spPr>
      </p:pic>
      <p:pic>
        <p:nvPicPr>
          <p:cNvPr id="11" name="Picture 10">
            <a:extLst>
              <a:ext uri="{FF2B5EF4-FFF2-40B4-BE49-F238E27FC236}">
                <a16:creationId xmlns:a16="http://schemas.microsoft.com/office/drawing/2014/main" id="{9961FB2C-E169-F9CC-6031-D6605AEC40BF}"/>
              </a:ext>
            </a:extLst>
          </p:cNvPr>
          <p:cNvPicPr>
            <a:picLocks noChangeAspect="1"/>
          </p:cNvPicPr>
          <p:nvPr/>
        </p:nvPicPr>
        <p:blipFill>
          <a:blip r:embed="rId6"/>
          <a:stretch>
            <a:fillRect/>
          </a:stretch>
        </p:blipFill>
        <p:spPr>
          <a:xfrm>
            <a:off x="3830320" y="4940300"/>
            <a:ext cx="508000" cy="508000"/>
          </a:xfrm>
          <a:prstGeom prst="rect">
            <a:avLst/>
          </a:prstGeom>
        </p:spPr>
      </p:pic>
      <p:cxnSp>
        <p:nvCxnSpPr>
          <p:cNvPr id="13" name="Straight Arrow Connector 12">
            <a:extLst>
              <a:ext uri="{FF2B5EF4-FFF2-40B4-BE49-F238E27FC236}">
                <a16:creationId xmlns:a16="http://schemas.microsoft.com/office/drawing/2014/main" id="{D0125A94-AF61-F391-341D-286EFA3A269D}"/>
              </a:ext>
            </a:extLst>
          </p:cNvPr>
          <p:cNvCxnSpPr/>
          <p:nvPr/>
        </p:nvCxnSpPr>
        <p:spPr>
          <a:xfrm>
            <a:off x="7232650" y="4475181"/>
            <a:ext cx="6957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39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8A51-0B80-3F26-149D-92F3428AAEBD}"/>
              </a:ext>
            </a:extLst>
          </p:cNvPr>
          <p:cNvSpPr>
            <a:spLocks noGrp="1"/>
          </p:cNvSpPr>
          <p:nvPr>
            <p:ph type="title"/>
          </p:nvPr>
        </p:nvSpPr>
        <p:spPr/>
        <p:txBody>
          <a:bodyPr/>
          <a:lstStyle/>
          <a:p>
            <a:r>
              <a:rPr lang="en-US" dirty="0"/>
              <a:t>A Note on Conservation: </a:t>
            </a:r>
            <a:r>
              <a:rPr lang="en-US" dirty="0">
                <a:latin typeface="Symbol" pitchFamily="2" charset="2"/>
              </a:rPr>
              <a:t>f</a:t>
            </a:r>
            <a:r>
              <a:rPr lang="en-US" baseline="30000" dirty="0">
                <a:latin typeface="Symbol" pitchFamily="2" charset="2"/>
              </a:rPr>
              <a:t>2</a:t>
            </a:r>
            <a:r>
              <a:rPr lang="en-US" dirty="0">
                <a:latin typeface="Symbol" pitchFamily="2" charset="2"/>
              </a:rPr>
              <a:t>/2</a:t>
            </a:r>
            <a:endParaRPr lang="en-US" baseline="30000" dirty="0">
              <a:latin typeface="Symbol" pitchFamily="2" charset="2"/>
            </a:endParaRPr>
          </a:p>
        </p:txBody>
      </p:sp>
      <p:sp>
        <p:nvSpPr>
          <p:cNvPr id="3" name="Slide Number Placeholder 2">
            <a:extLst>
              <a:ext uri="{FF2B5EF4-FFF2-40B4-BE49-F238E27FC236}">
                <a16:creationId xmlns:a16="http://schemas.microsoft.com/office/drawing/2014/main" id="{91F981B9-5A5E-8D54-DCA2-41325A2369A5}"/>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0DCD0075-74FB-3B6E-805E-AC5ACAA67116}"/>
              </a:ext>
            </a:extLst>
          </p:cNvPr>
          <p:cNvSpPr>
            <a:spLocks noGrp="1"/>
          </p:cNvSpPr>
          <p:nvPr>
            <p:ph sz="quarter" idx="11"/>
          </p:nvPr>
        </p:nvSpPr>
        <p:spPr>
          <a:xfrm>
            <a:off x="647700" y="1409700"/>
            <a:ext cx="4411980" cy="5169916"/>
          </a:xfrm>
        </p:spPr>
        <p:txBody>
          <a:bodyPr/>
          <a:lstStyle/>
          <a:p>
            <a:r>
              <a:rPr lang="en-US" dirty="0"/>
              <a:t>For our fully implicit</a:t>
            </a:r>
            <a:r>
              <a:rPr lang="en-US" i="1" dirty="0">
                <a:solidFill>
                  <a:schemeClr val="tx1"/>
                </a:solidFill>
                <a:effectLst/>
              </a:rPr>
              <a:t> backward-in-time</a:t>
            </a:r>
            <a:r>
              <a:rPr lang="en-US" dirty="0">
                <a:solidFill>
                  <a:schemeClr val="tx1"/>
                </a:solidFill>
                <a:effectLst/>
              </a:rPr>
              <a:t> and </a:t>
            </a:r>
            <a:r>
              <a:rPr lang="en-US" i="1" dirty="0">
                <a:solidFill>
                  <a:schemeClr val="tx1"/>
                </a:solidFill>
                <a:effectLst/>
              </a:rPr>
              <a:t>central-in-space </a:t>
            </a:r>
            <a:r>
              <a:rPr lang="en-US" dirty="0" err="1"/>
              <a:t>Nalu</a:t>
            </a:r>
            <a:r>
              <a:rPr lang="en-US" dirty="0"/>
              <a:t> finite volume approach:</a:t>
            </a:r>
          </a:p>
          <a:p>
            <a:endParaRPr lang="en-US" dirty="0"/>
          </a:p>
          <a:p>
            <a:r>
              <a:rPr lang="en-US" dirty="0"/>
              <a:t>Integration </a:t>
            </a:r>
            <a:r>
              <a:rPr lang="en-US" dirty="0">
                <a:latin typeface="Symbol" pitchFamily="2" charset="2"/>
              </a:rPr>
              <a:t>f</a:t>
            </a:r>
            <a:r>
              <a:rPr lang="en-US" baseline="30000" dirty="0">
                <a:latin typeface="Symbol" pitchFamily="2" charset="2"/>
              </a:rPr>
              <a:t>2</a:t>
            </a:r>
            <a:r>
              <a:rPr lang="en-US" dirty="0">
                <a:latin typeface="Symbol" pitchFamily="2" charset="2"/>
              </a:rPr>
              <a:t>/2</a:t>
            </a:r>
            <a:r>
              <a:rPr lang="en-US" dirty="0"/>
              <a:t> over the full domain, for any advection operator choice, results in:</a:t>
            </a:r>
          </a:p>
          <a:p>
            <a:pPr marL="342900" indent="-342900">
              <a:buFont typeface="Arial" panose="020B0604020202020204" pitchFamily="34" charset="0"/>
              <a:buChar char="•"/>
            </a:pPr>
            <a:r>
              <a:rPr lang="en-US" dirty="0"/>
              <a:t>Lack of conservation for the </a:t>
            </a:r>
            <a:r>
              <a:rPr lang="en-US" dirty="0" err="1"/>
              <a:t>upwinded</a:t>
            </a:r>
            <a:r>
              <a:rPr lang="en-US" dirty="0"/>
              <a:t> approaches</a:t>
            </a:r>
          </a:p>
          <a:p>
            <a:pPr marL="342900" indent="-342900">
              <a:buFont typeface="Arial" panose="020B0604020202020204" pitchFamily="34" charset="0"/>
              <a:buChar char="•"/>
            </a:pPr>
            <a:r>
              <a:rPr lang="en-US" dirty="0"/>
              <a:t>Ideal conservation for the central operator </a:t>
            </a:r>
          </a:p>
          <a:p>
            <a:pPr marL="342900" indent="-342900">
              <a:buFont typeface="Arial" panose="020B0604020202020204" pitchFamily="34" charset="0"/>
              <a:buChar char="•"/>
            </a:pPr>
            <a:r>
              <a:rPr lang="en-US" dirty="0"/>
              <a:t>Energy-method where the PDE is derived for the energy-variable, see course reader </a:t>
            </a:r>
          </a:p>
        </p:txBody>
      </p:sp>
      <p:pic>
        <p:nvPicPr>
          <p:cNvPr id="5" name="Picture 4">
            <a:extLst>
              <a:ext uri="{FF2B5EF4-FFF2-40B4-BE49-F238E27FC236}">
                <a16:creationId xmlns:a16="http://schemas.microsoft.com/office/drawing/2014/main" id="{45A9032F-9D31-F6B8-8A38-AB56FCEC3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8992" y="1118616"/>
            <a:ext cx="6311900" cy="5461000"/>
          </a:xfrm>
          <a:prstGeom prst="rect">
            <a:avLst/>
          </a:prstGeom>
        </p:spPr>
      </p:pic>
    </p:spTree>
    <p:extLst>
      <p:ext uri="{BB962C8B-B14F-4D97-AF65-F5344CB8AC3E}">
        <p14:creationId xmlns:p14="http://schemas.microsoft.com/office/powerpoint/2010/main" val="364338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5FC4-9EED-0456-2F75-3967BAA706D2}"/>
              </a:ext>
            </a:extLst>
          </p:cNvPr>
          <p:cNvSpPr>
            <a:spLocks noGrp="1"/>
          </p:cNvSpPr>
          <p:nvPr>
            <p:ph type="title"/>
          </p:nvPr>
        </p:nvSpPr>
        <p:spPr/>
        <p:txBody>
          <a:bodyPr/>
          <a:lstStyle/>
          <a:p>
            <a:r>
              <a:rPr lang="en-US" dirty="0"/>
              <a:t>Final Notes</a:t>
            </a:r>
          </a:p>
        </p:txBody>
      </p:sp>
      <p:sp>
        <p:nvSpPr>
          <p:cNvPr id="3" name="Slide Number Placeholder 2">
            <a:extLst>
              <a:ext uri="{FF2B5EF4-FFF2-40B4-BE49-F238E27FC236}">
                <a16:creationId xmlns:a16="http://schemas.microsoft.com/office/drawing/2014/main" id="{6ADAB809-A877-CAE4-A468-47FBEA9F2920}"/>
              </a:ext>
            </a:extLst>
          </p:cNvPr>
          <p:cNvSpPr>
            <a:spLocks noGrp="1"/>
          </p:cNvSpPr>
          <p:nvPr>
            <p:ph type="sldNum" sz="quarter" idx="10"/>
          </p:nvPr>
        </p:nvSpPr>
        <p:spPr/>
        <p:txBody>
          <a:bodyPr/>
          <a:lstStyle/>
          <a:p>
            <a:fld id="{4FAB73BC-B049-4115-A692-8D63A059BFB8}" type="slidenum">
              <a:rPr lang="en-US" smtClean="0"/>
              <a:pPr/>
              <a:t>38</a:t>
            </a:fld>
            <a:endParaRPr lang="en-US" dirty="0"/>
          </a:p>
        </p:txBody>
      </p:sp>
      <p:sp>
        <p:nvSpPr>
          <p:cNvPr id="4" name="Content Placeholder 3">
            <a:extLst>
              <a:ext uri="{FF2B5EF4-FFF2-40B4-BE49-F238E27FC236}">
                <a16:creationId xmlns:a16="http://schemas.microsoft.com/office/drawing/2014/main" id="{72619338-51C9-AAAF-CC90-92793442D00B}"/>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solidFill>
                  <a:schemeClr val="tx1"/>
                </a:solidFill>
                <a:effectLst/>
              </a:rPr>
              <a:t>Studying the numerical properties of the discretization technique is critical to set the proper expectations on the solutions </a:t>
            </a:r>
          </a:p>
          <a:p>
            <a:pPr marL="342900" indent="-342900">
              <a:buFont typeface="Arial" panose="020B0604020202020204" pitchFamily="34" charset="0"/>
              <a:buChar char="•"/>
            </a:pPr>
            <a:r>
              <a:rPr lang="en-US" dirty="0">
                <a:solidFill>
                  <a:schemeClr val="tx1"/>
                </a:solidFill>
                <a:effectLst/>
              </a:rPr>
              <a:t>Classical tools such as Von Neumann stability analysis are easy to use but not generalizable </a:t>
            </a:r>
          </a:p>
          <a:p>
            <a:pPr marL="342900" indent="-342900">
              <a:buFont typeface="Arial" panose="020B0604020202020204" pitchFamily="34" charset="0"/>
              <a:buChar char="•"/>
            </a:pPr>
            <a:r>
              <a:rPr lang="en-US" dirty="0">
                <a:solidFill>
                  <a:schemeClr val="tx1"/>
                </a:solidFill>
                <a:effectLst/>
              </a:rPr>
              <a:t>Other properties (beyond consistency, stability, etc.) can be critical. </a:t>
            </a:r>
          </a:p>
          <a:p>
            <a:pPr marL="726948" lvl="1" indent="-342900">
              <a:buFont typeface="Arial" panose="020B0604020202020204" pitchFamily="34" charset="0"/>
              <a:buChar char="•"/>
            </a:pPr>
            <a:r>
              <a:rPr lang="en-US">
                <a:solidFill>
                  <a:schemeClr val="tx1"/>
                </a:solidFill>
                <a:effectLst/>
              </a:rPr>
              <a:t>We will </a:t>
            </a:r>
            <a:r>
              <a:rPr lang="en-US" dirty="0">
                <a:solidFill>
                  <a:schemeClr val="tx1"/>
                </a:solidFill>
                <a:effectLst/>
              </a:rPr>
              <a:t>introduce </a:t>
            </a:r>
            <a:r>
              <a:rPr lang="en-US" i="1" dirty="0">
                <a:solidFill>
                  <a:schemeClr val="tx1"/>
                </a:solidFill>
                <a:effectLst/>
              </a:rPr>
              <a:t>conservation</a:t>
            </a:r>
            <a:r>
              <a:rPr lang="en-US" dirty="0">
                <a:solidFill>
                  <a:schemeClr val="tx1"/>
                </a:solidFill>
                <a:effectLst/>
              </a:rPr>
              <a:t>, </a:t>
            </a:r>
            <a:r>
              <a:rPr lang="en-US" i="1" dirty="0">
                <a:solidFill>
                  <a:schemeClr val="tx1"/>
                </a:solidFill>
                <a:effectLst/>
              </a:rPr>
              <a:t>boundedness</a:t>
            </a:r>
            <a:r>
              <a:rPr lang="en-US" dirty="0">
                <a:solidFill>
                  <a:schemeClr val="tx1"/>
                </a:solidFill>
                <a:effectLst/>
              </a:rPr>
              <a:t> and </a:t>
            </a:r>
            <a:r>
              <a:rPr lang="en-US" i="1" dirty="0">
                <a:solidFill>
                  <a:schemeClr val="tx1"/>
                </a:solidFill>
                <a:effectLst/>
              </a:rPr>
              <a:t>symmetry</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Good understanding of the physics of the problem leads to better choices for the numerical schemes </a:t>
            </a:r>
          </a:p>
        </p:txBody>
      </p:sp>
    </p:spTree>
    <p:extLst>
      <p:ext uri="{BB962C8B-B14F-4D97-AF65-F5344CB8AC3E}">
        <p14:creationId xmlns:p14="http://schemas.microsoft.com/office/powerpoint/2010/main" val="309981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D879-881D-46E9-F57E-1B45305928E0}"/>
              </a:ext>
            </a:extLst>
          </p:cNvPr>
          <p:cNvSpPr>
            <a:spLocks noGrp="1"/>
          </p:cNvSpPr>
          <p:nvPr>
            <p:ph type="title"/>
          </p:nvPr>
        </p:nvSpPr>
        <p:spPr/>
        <p:txBody>
          <a:bodyPr/>
          <a:lstStyle/>
          <a:p>
            <a:r>
              <a:rPr lang="en-US" dirty="0"/>
              <a:t>One Dimensional Temporal, Advection-Diffusion Equation</a:t>
            </a:r>
            <a:br>
              <a:rPr lang="en-US" dirty="0"/>
            </a:br>
            <a:r>
              <a:rPr lang="en-US" dirty="0"/>
              <a:t>Passive Scalar Transport</a:t>
            </a:r>
          </a:p>
        </p:txBody>
      </p:sp>
      <p:sp>
        <p:nvSpPr>
          <p:cNvPr id="3" name="Slide Number Placeholder 2">
            <a:extLst>
              <a:ext uri="{FF2B5EF4-FFF2-40B4-BE49-F238E27FC236}">
                <a16:creationId xmlns:a16="http://schemas.microsoft.com/office/drawing/2014/main" id="{3E7AFF07-E63B-90DF-3CF5-6121F4C3B4EA}"/>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F53A22B0-E3DA-CA41-09D5-192B091D6AFC}"/>
              </a:ext>
            </a:extLst>
          </p:cNvPr>
          <p:cNvSpPr>
            <a:spLocks noGrp="1"/>
          </p:cNvSpPr>
          <p:nvPr>
            <p:ph sz="quarter" idx="11"/>
          </p:nvPr>
        </p:nvSpPr>
        <p:spPr>
          <a:xfrm>
            <a:off x="647700" y="1409700"/>
            <a:ext cx="11049000" cy="5426812"/>
          </a:xfrm>
        </p:spPr>
        <p:txBody>
          <a:bodyPr/>
          <a:lstStyle/>
          <a:p>
            <a:pPr marL="342900" indent="-342900">
              <a:buFont typeface="Arial" panose="020B0604020202020204" pitchFamily="34" charset="0"/>
              <a:buChar char="•"/>
            </a:pPr>
            <a:r>
              <a:rPr lang="en-US" dirty="0"/>
              <a:t>Let us assume that the problem is defined in a one-dimensional configuration, and that the pollutant concentration is given by, </a:t>
            </a:r>
            <a:r>
              <a:rPr lang="en-US" dirty="0">
                <a:latin typeface="Symbol" pitchFamily="2" charset="2"/>
              </a:rPr>
              <a:t>f</a:t>
            </a:r>
            <a:r>
              <a:rPr lang="en-US" dirty="0"/>
              <a:t>(</a:t>
            </a:r>
            <a:r>
              <a:rPr lang="en-US" dirty="0" err="1"/>
              <a:t>x,t</a:t>
            </a:r>
            <a:r>
              <a:rPr lang="en-US" dirty="0"/>
              <a:t>)</a:t>
            </a:r>
          </a:p>
          <a:p>
            <a:pPr marL="342900" indent="-342900">
              <a:buFont typeface="Arial" panose="020B0604020202020204" pitchFamily="34" charset="0"/>
              <a:buChar char="•"/>
            </a:pPr>
            <a:r>
              <a:rPr lang="en-US" dirty="0">
                <a:effectLst/>
              </a:rPr>
              <a:t>Given an initial distribution of the pollutant </a:t>
            </a:r>
            <a:r>
              <a:rPr lang="en-US" dirty="0">
                <a:effectLst/>
                <a:latin typeface="Symbol" pitchFamily="2" charset="2"/>
              </a:rPr>
              <a:t>f</a:t>
            </a:r>
            <a:r>
              <a:rPr lang="en-US" dirty="0"/>
              <a:t>(</a:t>
            </a:r>
            <a:r>
              <a:rPr lang="en-US" dirty="0" err="1"/>
              <a:t>x,t</a:t>
            </a:r>
            <a:r>
              <a:rPr lang="en-US" dirty="0"/>
              <a:t> = T</a:t>
            </a:r>
            <a:r>
              <a:rPr lang="en-US" baseline="-25000" dirty="0"/>
              <a:t>o</a:t>
            </a:r>
            <a:r>
              <a:rPr lang="en-US" dirty="0"/>
              <a:t>), w</a:t>
            </a:r>
            <a:r>
              <a:rPr lang="en-US" dirty="0">
                <a:effectLst/>
              </a:rPr>
              <a:t>e can evaluate the concentration at any later time T</a:t>
            </a:r>
            <a:r>
              <a:rPr lang="en-US" baseline="-25000" dirty="0"/>
              <a:t>1</a:t>
            </a:r>
            <a:r>
              <a:rPr lang="en-US" dirty="0">
                <a:effectLst/>
              </a:rPr>
              <a:t> through solving a partial differential equation of the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Above, the air velocity </a:t>
            </a:r>
            <a:r>
              <a:rPr lang="en-US" i="1" dirty="0"/>
              <a:t>v </a:t>
            </a:r>
            <a:r>
              <a:rPr lang="en-US" i="1" u="sng" dirty="0"/>
              <a:t>is constant</a:t>
            </a:r>
          </a:p>
          <a:p>
            <a:pPr marL="342900" indent="-342900">
              <a:buFont typeface="Arial" panose="020B0604020202020204" pitchFamily="34" charset="0"/>
              <a:buChar char="•"/>
            </a:pPr>
            <a:r>
              <a:rPr lang="en-US" dirty="0"/>
              <a:t>Diffusion is characterized by a constant diffusivity </a:t>
            </a:r>
            <a:r>
              <a:rPr lang="en-US" dirty="0">
                <a:latin typeface="Symbol" pitchFamily="2" charset="2"/>
              </a:rPr>
              <a:t>n, </a:t>
            </a:r>
            <a:r>
              <a:rPr lang="en-US" dirty="0"/>
              <a:t>(m</a:t>
            </a:r>
            <a:r>
              <a:rPr lang="en-US" baseline="30000" dirty="0"/>
              <a:t>2</a:t>
            </a:r>
            <a:r>
              <a:rPr lang="en-US" dirty="0"/>
              <a:t>/2) </a:t>
            </a:r>
            <a:endParaRPr lang="en-US" dirty="0">
              <a:latin typeface="Symbol" pitchFamily="2" charset="2"/>
            </a:endParaRPr>
          </a:p>
        </p:txBody>
      </p:sp>
      <p:pic>
        <p:nvPicPr>
          <p:cNvPr id="6" name="adv_diff_cds_visc_0p1.mp4">
            <a:hlinkClick r:id="" action="ppaction://media"/>
            <a:extLst>
              <a:ext uri="{FF2B5EF4-FFF2-40B4-BE49-F238E27FC236}">
                <a16:creationId xmlns:a16="http://schemas.microsoft.com/office/drawing/2014/main" id="{0850130D-AA73-2732-5143-C213D6FD3C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11809" y="3004490"/>
            <a:ext cx="4087091" cy="2743200"/>
          </a:xfrm>
          <a:prstGeom prst="rect">
            <a:avLst/>
          </a:prstGeom>
        </p:spPr>
      </p:pic>
      <p:pic>
        <p:nvPicPr>
          <p:cNvPr id="7" name="Picture 6">
            <a:extLst>
              <a:ext uri="{FF2B5EF4-FFF2-40B4-BE49-F238E27FC236}">
                <a16:creationId xmlns:a16="http://schemas.microsoft.com/office/drawing/2014/main" id="{A6F3BBD5-6ABB-75BE-9BBA-EE579589C5DF}"/>
              </a:ext>
            </a:extLst>
          </p:cNvPr>
          <p:cNvPicPr>
            <a:picLocks noChangeAspect="1"/>
          </p:cNvPicPr>
          <p:nvPr/>
        </p:nvPicPr>
        <p:blipFill>
          <a:blip r:embed="rId5"/>
          <a:stretch>
            <a:fillRect/>
          </a:stretch>
        </p:blipFill>
        <p:spPr>
          <a:xfrm>
            <a:off x="9271000" y="2911526"/>
            <a:ext cx="2273300" cy="622300"/>
          </a:xfrm>
          <a:prstGeom prst="rect">
            <a:avLst/>
          </a:prstGeom>
        </p:spPr>
      </p:pic>
      <p:sp>
        <p:nvSpPr>
          <p:cNvPr id="9" name="Content Placeholder 3">
            <a:extLst>
              <a:ext uri="{FF2B5EF4-FFF2-40B4-BE49-F238E27FC236}">
                <a16:creationId xmlns:a16="http://schemas.microsoft.com/office/drawing/2014/main" id="{7E467883-5293-D41D-2F6B-1FC0D40602D8}"/>
              </a:ext>
            </a:extLst>
          </p:cNvPr>
          <p:cNvSpPr txBox="1">
            <a:spLocks/>
          </p:cNvSpPr>
          <p:nvPr/>
        </p:nvSpPr>
        <p:spPr>
          <a:xfrm>
            <a:off x="9095877" y="4570070"/>
            <a:ext cx="2851404" cy="176977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 Condition:</a:t>
            </a:r>
          </a:p>
          <a:p>
            <a:pPr marL="342900" indent="-342900">
              <a:buFont typeface="Arial" panose="020B0604020202020204" pitchFamily="34" charset="0"/>
              <a:buChar char="•"/>
            </a:pPr>
            <a:r>
              <a:rPr lang="en-US" dirty="0"/>
              <a:t>Gaussian</a:t>
            </a:r>
          </a:p>
          <a:p>
            <a:r>
              <a:rPr lang="en-US" dirty="0"/>
              <a:t>Boundary Condition: </a:t>
            </a:r>
          </a:p>
          <a:p>
            <a:pPr marL="342900" indent="-342900">
              <a:buFont typeface="Arial" panose="020B0604020202020204" pitchFamily="34" charset="0"/>
              <a:buChar char="•"/>
            </a:pPr>
            <a:r>
              <a:rPr lang="en-US" dirty="0"/>
              <a:t>Domain is periodic </a:t>
            </a:r>
          </a:p>
        </p:txBody>
      </p:sp>
    </p:spTree>
    <p:extLst>
      <p:ext uri="{BB962C8B-B14F-4D97-AF65-F5344CB8AC3E}">
        <p14:creationId xmlns:p14="http://schemas.microsoft.com/office/powerpoint/2010/main" val="3981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F9F9-39F0-0665-BDC9-5557DAAA0606}"/>
              </a:ext>
            </a:extLst>
          </p:cNvPr>
          <p:cNvSpPr>
            <a:spLocks noGrp="1"/>
          </p:cNvSpPr>
          <p:nvPr>
            <p:ph type="title"/>
          </p:nvPr>
        </p:nvSpPr>
        <p:spPr/>
        <p:txBody>
          <a:bodyPr/>
          <a:lstStyle/>
          <a:p>
            <a:r>
              <a:rPr lang="en-US" dirty="0"/>
              <a:t>The Discretization Step</a:t>
            </a:r>
          </a:p>
        </p:txBody>
      </p:sp>
      <p:sp>
        <p:nvSpPr>
          <p:cNvPr id="3" name="Slide Number Placeholder 2">
            <a:extLst>
              <a:ext uri="{FF2B5EF4-FFF2-40B4-BE49-F238E27FC236}">
                <a16:creationId xmlns:a16="http://schemas.microsoft.com/office/drawing/2014/main" id="{55DF89B9-E543-DA44-BC30-9220ACEA4B31}"/>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2F64F896-0F15-4350-5FBE-B1D350D4DE72}"/>
              </a:ext>
            </a:extLst>
          </p:cNvPr>
          <p:cNvSpPr>
            <a:spLocks noGrp="1"/>
          </p:cNvSpPr>
          <p:nvPr>
            <p:ph sz="quarter" idx="11"/>
          </p:nvPr>
        </p:nvSpPr>
        <p:spPr/>
        <p:txBody>
          <a:bodyPr/>
          <a:lstStyle/>
          <a:p>
            <a:pPr marL="342900" indent="-342900">
              <a:buFont typeface="Arial" panose="020B0604020202020204" pitchFamily="34" charset="0"/>
              <a:buChar char="•"/>
            </a:pPr>
            <a:r>
              <a:rPr lang="en-US" dirty="0">
                <a:effectLst/>
              </a:rPr>
              <a:t>The region of interest ( </a:t>
            </a:r>
            <a:r>
              <a:rPr lang="en-US" dirty="0" err="1">
                <a:effectLst/>
              </a:rPr>
              <a:t>x</a:t>
            </a:r>
            <a:r>
              <a:rPr lang="en-US" baseline="-25000" dirty="0" err="1">
                <a:effectLst/>
              </a:rPr>
              <a:t>L</a:t>
            </a:r>
            <a:r>
              <a:rPr lang="en-US" dirty="0">
                <a:effectLst/>
              </a:rPr>
              <a:t> ≤ x ≤ </a:t>
            </a:r>
            <a:r>
              <a:rPr lang="en-US" dirty="0" err="1">
                <a:effectLst/>
              </a:rPr>
              <a:t>x</a:t>
            </a:r>
            <a:r>
              <a:rPr lang="en-US" baseline="-25000" dirty="0" err="1">
                <a:effectLst/>
              </a:rPr>
              <a:t>R</a:t>
            </a:r>
            <a:r>
              <a:rPr lang="en-US" dirty="0">
                <a:effectLst/>
              </a:rPr>
              <a:t> ) is transformed into a </a:t>
            </a:r>
            <a:r>
              <a:rPr lang="en-US" dirty="0">
                <a:solidFill>
                  <a:schemeClr val="tx1"/>
                </a:solidFill>
                <a:effectLst/>
              </a:rPr>
              <a:t>discrete tessellation, i.e. the grid defined by the nodes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or the intervals between two nodes (volume) x</a:t>
            </a:r>
            <a:r>
              <a:rPr lang="en-US" baseline="-25000" dirty="0">
                <a:solidFill>
                  <a:schemeClr val="tx1"/>
                </a:solidFill>
                <a:effectLst/>
              </a:rPr>
              <a:t>j+1</a:t>
            </a:r>
            <a:r>
              <a:rPr lang="en-US" dirty="0">
                <a:solidFill>
                  <a:schemeClr val="tx1"/>
                </a:solidFill>
                <a:effectLst/>
              </a:rPr>
              <a:t> −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 </a:t>
            </a:r>
            <a:r>
              <a:rPr lang="en-US" dirty="0">
                <a:effectLst/>
                <a:latin typeface="Symbol" pitchFamily="2" charset="2"/>
              </a:rPr>
              <a:t>D</a:t>
            </a:r>
            <a:r>
              <a:rPr lang="en-US" dirty="0">
                <a:effectLst/>
              </a:rPr>
              <a:t>x</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A similar tessellation is also used to represent time discretely in terms of level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or intervals t</a:t>
            </a:r>
            <a:r>
              <a:rPr lang="en-US" baseline="-25000" dirty="0">
                <a:solidFill>
                  <a:schemeClr val="tx1"/>
                </a:solidFill>
                <a:effectLst/>
              </a:rPr>
              <a:t>n+1</a:t>
            </a:r>
            <a:r>
              <a:rPr lang="en-US" dirty="0">
                <a:solidFill>
                  <a:schemeClr val="tx1"/>
                </a:solidFill>
                <a:effectLst/>
              </a:rPr>
              <a:t> −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 </a:t>
            </a:r>
            <a:r>
              <a:rPr lang="en-US" dirty="0">
                <a:effectLst/>
                <a:latin typeface="Symbol" pitchFamily="2" charset="2"/>
              </a:rPr>
              <a:t>D</a:t>
            </a:r>
            <a:r>
              <a:rPr lang="en-US" dirty="0">
                <a:latin typeface="Symbol" pitchFamily="2" charset="2"/>
              </a:rPr>
              <a:t>t</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The solution of the original advection-diffusion equation is only sought at the specific locations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and time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a:t>
            </a:r>
          </a:p>
          <a:p>
            <a:endParaRPr lang="en-US" dirty="0"/>
          </a:p>
        </p:txBody>
      </p:sp>
      <p:pic>
        <p:nvPicPr>
          <p:cNvPr id="7169" name="Picture 1" descr="page6image52532720">
            <a:extLst>
              <a:ext uri="{FF2B5EF4-FFF2-40B4-BE49-F238E27FC236}">
                <a16:creationId xmlns:a16="http://schemas.microsoft.com/office/drawing/2014/main" id="{98F1D347-85FA-DD5E-AA33-DDDA1A043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9791" y="3898875"/>
            <a:ext cx="4186989"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48EAE58-FEAF-B8FE-268C-A6DF118E2550}"/>
              </a:ext>
            </a:extLst>
          </p:cNvPr>
          <p:cNvPicPr>
            <a:picLocks noChangeAspect="1"/>
          </p:cNvPicPr>
          <p:nvPr/>
        </p:nvPicPr>
        <p:blipFill>
          <a:blip r:embed="rId3"/>
          <a:stretch>
            <a:fillRect/>
          </a:stretch>
        </p:blipFill>
        <p:spPr>
          <a:xfrm>
            <a:off x="4738624" y="3477260"/>
            <a:ext cx="1701800" cy="330200"/>
          </a:xfrm>
          <a:prstGeom prst="rect">
            <a:avLst/>
          </a:prstGeom>
        </p:spPr>
      </p:pic>
      <p:sp>
        <p:nvSpPr>
          <p:cNvPr id="7" name="TextBox 6">
            <a:extLst>
              <a:ext uri="{FF2B5EF4-FFF2-40B4-BE49-F238E27FC236}">
                <a16:creationId xmlns:a16="http://schemas.microsoft.com/office/drawing/2014/main" id="{3F4349CE-C0C6-9A06-61F0-2C1935663E3D}"/>
              </a:ext>
            </a:extLst>
          </p:cNvPr>
          <p:cNvSpPr txBox="1"/>
          <p:nvPr/>
        </p:nvSpPr>
        <p:spPr>
          <a:xfrm>
            <a:off x="3816096" y="6315456"/>
            <a:ext cx="0" cy="0"/>
          </a:xfrm>
          <a:prstGeom prst="rect">
            <a:avLst/>
          </a:prstGeom>
        </p:spPr>
        <p:txBody>
          <a:bodyPr vert="horz" wrap="none" lIns="91440" tIns="45720" rIns="91440" bIns="45720" rtlCol="0">
            <a:noAutofit/>
          </a:bodyPr>
          <a:lstStyle/>
          <a:p>
            <a:pPr algn="l"/>
            <a:r>
              <a:rPr lang="en-US" dirty="0"/>
              <a:t>Nodes j-1,  j,    j+1, …</a:t>
            </a:r>
          </a:p>
        </p:txBody>
      </p:sp>
      <p:cxnSp>
        <p:nvCxnSpPr>
          <p:cNvPr id="13" name="Straight Arrow Connector 12">
            <a:extLst>
              <a:ext uri="{FF2B5EF4-FFF2-40B4-BE49-F238E27FC236}">
                <a16:creationId xmlns:a16="http://schemas.microsoft.com/office/drawing/2014/main" id="{3E6E4A19-8B01-6FC8-0537-20D4CBFC8553}"/>
              </a:ext>
            </a:extLst>
          </p:cNvPr>
          <p:cNvCxnSpPr>
            <a:cxnSpLocks/>
          </p:cNvCxnSpPr>
          <p:nvPr/>
        </p:nvCxnSpPr>
        <p:spPr>
          <a:xfrm flipV="1">
            <a:off x="5352288"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6BC8F6C-DC23-8211-7EE3-FDAD8CB88269}"/>
              </a:ext>
            </a:extLst>
          </p:cNvPr>
          <p:cNvCxnSpPr>
            <a:cxnSpLocks/>
          </p:cNvCxnSpPr>
          <p:nvPr/>
        </p:nvCxnSpPr>
        <p:spPr>
          <a:xfrm flipV="1">
            <a:off x="4974336"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6905BCD-00D5-678A-778A-F20875532392}"/>
              </a:ext>
            </a:extLst>
          </p:cNvPr>
          <p:cNvCxnSpPr>
            <a:cxnSpLocks/>
          </p:cNvCxnSpPr>
          <p:nvPr/>
        </p:nvCxnSpPr>
        <p:spPr>
          <a:xfrm flipV="1">
            <a:off x="4596384"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83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7A734-2FF6-CD94-BA8E-60E3BDFDF5D4}"/>
              </a:ext>
            </a:extLst>
          </p:cNvPr>
          <p:cNvSpPr>
            <a:spLocks noGrp="1"/>
          </p:cNvSpPr>
          <p:nvPr>
            <p:ph type="title"/>
          </p:nvPr>
        </p:nvSpPr>
        <p:spPr/>
        <p:txBody>
          <a:bodyPr/>
          <a:lstStyle/>
          <a:p>
            <a:r>
              <a:rPr lang="en-US" dirty="0"/>
              <a:t>Approximations to the Continuous Derivative</a:t>
            </a:r>
          </a:p>
        </p:txBody>
      </p:sp>
      <p:sp>
        <p:nvSpPr>
          <p:cNvPr id="3" name="Slide Number Placeholder 2">
            <a:extLst>
              <a:ext uri="{FF2B5EF4-FFF2-40B4-BE49-F238E27FC236}">
                <a16:creationId xmlns:a16="http://schemas.microsoft.com/office/drawing/2014/main" id="{496667C5-DE48-D175-0662-6177F7C45E9B}"/>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99444503-7FF8-B97F-18E7-0976CA819074}"/>
              </a:ext>
            </a:extLst>
          </p:cNvPr>
          <p:cNvSpPr>
            <a:spLocks noGrp="1"/>
          </p:cNvSpPr>
          <p:nvPr>
            <p:ph sz="quarter" idx="11"/>
          </p:nvPr>
        </p:nvSpPr>
        <p:spPr>
          <a:xfrm>
            <a:off x="647700" y="1409700"/>
            <a:ext cx="11049000" cy="5283708"/>
          </a:xfrm>
        </p:spPr>
        <p:txBody>
          <a:bodyPr>
            <a:normAutofit lnSpcReduction="10000"/>
          </a:bodyPr>
          <a:lstStyle/>
          <a:p>
            <a:pPr marL="342900" indent="-342900">
              <a:buFont typeface="Arial" panose="020B0604020202020204" pitchFamily="34" charset="0"/>
              <a:buChar char="•"/>
            </a:pPr>
            <a:r>
              <a:rPr lang="en-US" dirty="0">
                <a:effectLst/>
              </a:rPr>
              <a:t>The governing equation must also be transformed into an equivalent discrete representation</a:t>
            </a:r>
          </a:p>
          <a:p>
            <a:pPr marL="342900" indent="-342900">
              <a:buFont typeface="Arial" panose="020B0604020202020204" pitchFamily="34" charset="0"/>
              <a:buChar char="•"/>
            </a:pPr>
            <a:r>
              <a:rPr lang="en-US" dirty="0">
                <a:effectLst/>
              </a:rPr>
              <a:t>The simplest approach involves replacing each (continuous) derivative into a discrete relationship between the function </a:t>
            </a:r>
            <a:r>
              <a:rPr lang="en-US" dirty="0">
                <a:latin typeface="Symbol" pitchFamily="2" charset="2"/>
              </a:rPr>
              <a:t>f</a:t>
            </a:r>
            <a:r>
              <a:rPr lang="el-GR" dirty="0">
                <a:effectLst/>
              </a:rPr>
              <a:t> </a:t>
            </a:r>
            <a:r>
              <a:rPr lang="en-US" dirty="0">
                <a:effectLst/>
              </a:rPr>
              <a:t>represented at the grid nodes</a:t>
            </a:r>
          </a:p>
          <a:p>
            <a:pPr marL="342900" indent="-342900">
              <a:buFont typeface="Arial" panose="020B0604020202020204" pitchFamily="34" charset="0"/>
              <a:buChar char="•"/>
            </a:pPr>
            <a:r>
              <a:rPr lang="en-US" dirty="0">
                <a:effectLst/>
              </a:rPr>
              <a:t>Recall the formal definition of derivative: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Evaluated for a finite value of </a:t>
            </a:r>
            <a:r>
              <a:rPr lang="en-US" dirty="0">
                <a:effectLst/>
                <a:latin typeface="Symbol" pitchFamily="2" charset="2"/>
              </a:rPr>
              <a:t>D</a:t>
            </a:r>
            <a:r>
              <a:rPr lang="en-US" dirty="0">
                <a:effectLst/>
              </a:rPr>
              <a:t>x</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Note: </a:t>
            </a:r>
            <a:r>
              <a:rPr lang="en-US" dirty="0">
                <a:solidFill>
                  <a:schemeClr val="tx1"/>
                </a:solidFill>
              </a:rPr>
              <a:t>T</a:t>
            </a:r>
            <a:r>
              <a:rPr lang="en-US" dirty="0">
                <a:solidFill>
                  <a:schemeClr val="tx1"/>
                </a:solidFill>
                <a:effectLst/>
              </a:rPr>
              <a:t>he approximate sign represent the effect of the discretization error consequence of a non-zero </a:t>
            </a:r>
            <a:r>
              <a:rPr lang="en-US" dirty="0">
                <a:solidFill>
                  <a:schemeClr val="tx1"/>
                </a:solidFill>
                <a:effectLst/>
                <a:latin typeface="Symbol" pitchFamily="2" charset="2"/>
              </a:rPr>
              <a:t>D</a:t>
            </a:r>
            <a:r>
              <a:rPr lang="en-US" dirty="0">
                <a:solidFill>
                  <a:schemeClr val="tx1"/>
                </a:solidFill>
                <a:effectLst/>
              </a:rPr>
              <a:t>x </a:t>
            </a:r>
            <a:br>
              <a:rPr lang="en-US" dirty="0">
                <a:solidFill>
                  <a:schemeClr val="tx1"/>
                </a:solidFill>
                <a:effectLst/>
              </a:rPr>
            </a:br>
            <a:endParaRPr lang="en-US" dirty="0">
              <a:solidFill>
                <a:schemeClr val="tx1"/>
              </a:solidFill>
              <a:effectLst/>
            </a:endParaRPr>
          </a:p>
          <a:p>
            <a:endParaRPr lang="en-US" dirty="0"/>
          </a:p>
        </p:txBody>
      </p:sp>
      <p:pic>
        <p:nvPicPr>
          <p:cNvPr id="7" name="Picture 6">
            <a:extLst>
              <a:ext uri="{FF2B5EF4-FFF2-40B4-BE49-F238E27FC236}">
                <a16:creationId xmlns:a16="http://schemas.microsoft.com/office/drawing/2014/main" id="{90CA1EBC-F5B1-1F8D-E158-20C582542A73}"/>
              </a:ext>
            </a:extLst>
          </p:cNvPr>
          <p:cNvPicPr>
            <a:picLocks noChangeAspect="1"/>
          </p:cNvPicPr>
          <p:nvPr/>
        </p:nvPicPr>
        <p:blipFill>
          <a:blip r:embed="rId2"/>
          <a:stretch>
            <a:fillRect/>
          </a:stretch>
        </p:blipFill>
        <p:spPr>
          <a:xfrm>
            <a:off x="3864102" y="3409950"/>
            <a:ext cx="4000500" cy="609600"/>
          </a:xfrm>
          <a:prstGeom prst="rect">
            <a:avLst/>
          </a:prstGeom>
        </p:spPr>
      </p:pic>
      <p:pic>
        <p:nvPicPr>
          <p:cNvPr id="9" name="Picture 8">
            <a:extLst>
              <a:ext uri="{FF2B5EF4-FFF2-40B4-BE49-F238E27FC236}">
                <a16:creationId xmlns:a16="http://schemas.microsoft.com/office/drawing/2014/main" id="{D357AEFB-ABDD-2DD0-8F2D-88E20E7468FF}"/>
              </a:ext>
            </a:extLst>
          </p:cNvPr>
          <p:cNvPicPr>
            <a:picLocks noChangeAspect="1"/>
          </p:cNvPicPr>
          <p:nvPr/>
        </p:nvPicPr>
        <p:blipFill>
          <a:blip r:embed="rId3"/>
          <a:stretch>
            <a:fillRect/>
          </a:stretch>
        </p:blipFill>
        <p:spPr>
          <a:xfrm>
            <a:off x="3969512" y="4746879"/>
            <a:ext cx="3302000" cy="609600"/>
          </a:xfrm>
          <a:prstGeom prst="rect">
            <a:avLst/>
          </a:prstGeom>
        </p:spPr>
      </p:pic>
      <p:pic>
        <p:nvPicPr>
          <p:cNvPr id="10" name="Picture 9">
            <a:extLst>
              <a:ext uri="{FF2B5EF4-FFF2-40B4-BE49-F238E27FC236}">
                <a16:creationId xmlns:a16="http://schemas.microsoft.com/office/drawing/2014/main" id="{9BEB609F-60E6-44FE-0548-122BE80E28DE}"/>
              </a:ext>
            </a:extLst>
          </p:cNvPr>
          <p:cNvPicPr>
            <a:picLocks noChangeAspect="1"/>
          </p:cNvPicPr>
          <p:nvPr/>
        </p:nvPicPr>
        <p:blipFill>
          <a:blip r:embed="rId4"/>
          <a:stretch>
            <a:fillRect/>
          </a:stretch>
        </p:blipFill>
        <p:spPr>
          <a:xfrm>
            <a:off x="7610602" y="4905629"/>
            <a:ext cx="508000" cy="292100"/>
          </a:xfrm>
          <a:prstGeom prst="rect">
            <a:avLst/>
          </a:prstGeom>
        </p:spPr>
      </p:pic>
    </p:spTree>
    <p:extLst>
      <p:ext uri="{BB962C8B-B14F-4D97-AF65-F5344CB8AC3E}">
        <p14:creationId xmlns:p14="http://schemas.microsoft.com/office/powerpoint/2010/main" val="160967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3BBFF-8D08-2828-B585-E82C06767967}"/>
              </a:ext>
            </a:extLst>
          </p:cNvPr>
          <p:cNvSpPr>
            <a:spLocks noGrp="1"/>
          </p:cNvSpPr>
          <p:nvPr>
            <p:ph type="title"/>
          </p:nvPr>
        </p:nvSpPr>
        <p:spPr/>
        <p:txBody>
          <a:bodyPr/>
          <a:lstStyle/>
          <a:p>
            <a:r>
              <a:rPr lang="en-US" dirty="0"/>
              <a:t>Geometric Interpretation</a:t>
            </a:r>
          </a:p>
        </p:txBody>
      </p:sp>
      <p:sp>
        <p:nvSpPr>
          <p:cNvPr id="3" name="Slide Number Placeholder 2">
            <a:extLst>
              <a:ext uri="{FF2B5EF4-FFF2-40B4-BE49-F238E27FC236}">
                <a16:creationId xmlns:a16="http://schemas.microsoft.com/office/drawing/2014/main" id="{A5E910F1-1C92-BDD6-EE31-A9C4FBBED8D4}"/>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8AEA81C2-C2A7-B751-C5E4-95C16157253E}"/>
              </a:ext>
            </a:extLst>
          </p:cNvPr>
          <p:cNvSpPr>
            <a:spLocks noGrp="1"/>
          </p:cNvSpPr>
          <p:nvPr>
            <p:ph sz="quarter" idx="11"/>
          </p:nvPr>
        </p:nvSpPr>
        <p:spPr/>
        <p:txBody>
          <a:bodyPr/>
          <a:lstStyle/>
          <a:p>
            <a:r>
              <a:rPr lang="en-US" dirty="0"/>
              <a:t>The formula introduced  before,</a:t>
            </a:r>
          </a:p>
          <a:p>
            <a:endParaRPr lang="en-US" dirty="0"/>
          </a:p>
          <a:p>
            <a:endParaRPr lang="en-US" dirty="0"/>
          </a:p>
          <a:p>
            <a:endParaRPr lang="en-US" dirty="0"/>
          </a:p>
          <a:p>
            <a:r>
              <a:rPr lang="en-US" dirty="0">
                <a:effectLst/>
              </a:rPr>
              <a:t>is only one of the possible representations of the derivative</a:t>
            </a:r>
          </a:p>
          <a:p>
            <a:r>
              <a:rPr lang="en-US" dirty="0">
                <a:effectLst/>
              </a:rPr>
              <a:t>It can be interpreted geometrically as the approximate slope of a smooth interpolant of the discrete values </a:t>
            </a:r>
            <a:r>
              <a:rPr lang="en-US" dirty="0">
                <a:effectLst/>
                <a:latin typeface="Symbol" pitchFamily="2" charset="2"/>
              </a:rPr>
              <a:t>f</a:t>
            </a:r>
            <a:r>
              <a:rPr lang="en-US" baseline="-25000" dirty="0">
                <a:effectLst/>
              </a:rPr>
              <a:t>j</a:t>
            </a:r>
            <a:r>
              <a:rPr lang="en-US" dirty="0">
                <a:effectLst/>
              </a:rPr>
              <a:t> </a:t>
            </a:r>
          </a:p>
          <a:p>
            <a:endParaRPr lang="en-US" dirty="0"/>
          </a:p>
        </p:txBody>
      </p:sp>
      <p:pic>
        <p:nvPicPr>
          <p:cNvPr id="5" name="Picture 4">
            <a:extLst>
              <a:ext uri="{FF2B5EF4-FFF2-40B4-BE49-F238E27FC236}">
                <a16:creationId xmlns:a16="http://schemas.microsoft.com/office/drawing/2014/main" id="{EB516858-4D2C-A495-BAF2-29E1F8570A5A}"/>
              </a:ext>
            </a:extLst>
          </p:cNvPr>
          <p:cNvPicPr>
            <a:picLocks noChangeAspect="1"/>
          </p:cNvPicPr>
          <p:nvPr/>
        </p:nvPicPr>
        <p:blipFill>
          <a:blip r:embed="rId2"/>
          <a:stretch>
            <a:fillRect/>
          </a:stretch>
        </p:blipFill>
        <p:spPr>
          <a:xfrm>
            <a:off x="3457448" y="2210943"/>
            <a:ext cx="3302000" cy="609600"/>
          </a:xfrm>
          <a:prstGeom prst="rect">
            <a:avLst/>
          </a:prstGeom>
        </p:spPr>
      </p:pic>
      <p:pic>
        <p:nvPicPr>
          <p:cNvPr id="9217" name="Picture 1" descr="page8image53358992">
            <a:extLst>
              <a:ext uri="{FF2B5EF4-FFF2-40B4-BE49-F238E27FC236}">
                <a16:creationId xmlns:a16="http://schemas.microsoft.com/office/drawing/2014/main" id="{52A6CB81-286E-339C-A7A4-03B8B8D63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794" y="4076700"/>
            <a:ext cx="3824654"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5C2608-928E-6D73-8686-71056B594B30}"/>
              </a:ext>
            </a:extLst>
          </p:cNvPr>
          <p:cNvPicPr>
            <a:picLocks noChangeAspect="1"/>
          </p:cNvPicPr>
          <p:nvPr/>
        </p:nvPicPr>
        <p:blipFill>
          <a:blip r:embed="rId4"/>
          <a:stretch>
            <a:fillRect/>
          </a:stretch>
        </p:blipFill>
        <p:spPr>
          <a:xfrm>
            <a:off x="6759448" y="4223004"/>
            <a:ext cx="2844800" cy="736600"/>
          </a:xfrm>
          <a:prstGeom prst="rect">
            <a:avLst/>
          </a:prstGeom>
        </p:spPr>
      </p:pic>
      <p:pic>
        <p:nvPicPr>
          <p:cNvPr id="7" name="Picture 6">
            <a:extLst>
              <a:ext uri="{FF2B5EF4-FFF2-40B4-BE49-F238E27FC236}">
                <a16:creationId xmlns:a16="http://schemas.microsoft.com/office/drawing/2014/main" id="{14F5E3B7-2F20-4A4F-B555-D2A83C4A3C9F}"/>
              </a:ext>
            </a:extLst>
          </p:cNvPr>
          <p:cNvPicPr>
            <a:picLocks noChangeAspect="1"/>
          </p:cNvPicPr>
          <p:nvPr/>
        </p:nvPicPr>
        <p:blipFill>
          <a:blip r:embed="rId5"/>
          <a:stretch>
            <a:fillRect/>
          </a:stretch>
        </p:blipFill>
        <p:spPr>
          <a:xfrm>
            <a:off x="6723888" y="5616130"/>
            <a:ext cx="3136900" cy="736600"/>
          </a:xfrm>
          <a:prstGeom prst="rect">
            <a:avLst/>
          </a:prstGeom>
        </p:spPr>
      </p:pic>
      <p:sp>
        <p:nvSpPr>
          <p:cNvPr id="8" name="TextBox 7">
            <a:extLst>
              <a:ext uri="{FF2B5EF4-FFF2-40B4-BE49-F238E27FC236}">
                <a16:creationId xmlns:a16="http://schemas.microsoft.com/office/drawing/2014/main" id="{AEDEEB21-413F-72D9-1F14-16F199A98DCF}"/>
              </a:ext>
            </a:extLst>
          </p:cNvPr>
          <p:cNvSpPr txBox="1"/>
          <p:nvPr/>
        </p:nvSpPr>
        <p:spPr>
          <a:xfrm>
            <a:off x="6705600" y="5096256"/>
            <a:ext cx="0" cy="0"/>
          </a:xfrm>
          <a:prstGeom prst="rect">
            <a:avLst/>
          </a:prstGeom>
        </p:spPr>
        <p:txBody>
          <a:bodyPr vert="horz" wrap="none" lIns="91440" tIns="45720" rIns="91440" bIns="45720" rtlCol="0">
            <a:noAutofit/>
          </a:bodyPr>
          <a:lstStyle/>
          <a:p>
            <a:pPr algn="l"/>
            <a:r>
              <a:rPr lang="en-US" dirty="0"/>
              <a:t>forward scheme</a:t>
            </a:r>
          </a:p>
        </p:txBody>
      </p:sp>
      <p:sp>
        <p:nvSpPr>
          <p:cNvPr id="9" name="TextBox 8">
            <a:extLst>
              <a:ext uri="{FF2B5EF4-FFF2-40B4-BE49-F238E27FC236}">
                <a16:creationId xmlns:a16="http://schemas.microsoft.com/office/drawing/2014/main" id="{CEC17B71-EF2D-C9E2-0808-061AEDFC4773}"/>
              </a:ext>
            </a:extLst>
          </p:cNvPr>
          <p:cNvSpPr txBox="1"/>
          <p:nvPr/>
        </p:nvSpPr>
        <p:spPr>
          <a:xfrm>
            <a:off x="6705600" y="6480048"/>
            <a:ext cx="0" cy="0"/>
          </a:xfrm>
          <a:prstGeom prst="rect">
            <a:avLst/>
          </a:prstGeom>
        </p:spPr>
        <p:txBody>
          <a:bodyPr vert="horz" wrap="none" lIns="91440" tIns="45720" rIns="91440" bIns="45720" rtlCol="0">
            <a:noAutofit/>
          </a:bodyPr>
          <a:lstStyle/>
          <a:p>
            <a:pPr algn="l"/>
            <a:r>
              <a:rPr lang="en-US" dirty="0"/>
              <a:t>central scheme</a:t>
            </a:r>
          </a:p>
        </p:txBody>
      </p:sp>
    </p:spTree>
    <p:extLst>
      <p:ext uri="{BB962C8B-B14F-4D97-AF65-F5344CB8AC3E}">
        <p14:creationId xmlns:p14="http://schemas.microsoft.com/office/powerpoint/2010/main" val="1261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Algebraic System of Equations: Explicit</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EA0117BB-8CE1-BF90-B512-749E06860826}"/>
              </a:ext>
            </a:extLst>
          </p:cNvPr>
          <p:cNvSpPr>
            <a:spLocks noGrp="1"/>
          </p:cNvSpPr>
          <p:nvPr>
            <p:ph sz="quarter" idx="11"/>
          </p:nvPr>
        </p:nvSpPr>
        <p:spPr>
          <a:xfrm>
            <a:off x="647700" y="1409700"/>
            <a:ext cx="11049000" cy="5332476"/>
          </a:xfrm>
        </p:spPr>
        <p:txBody>
          <a:bodyPr/>
          <a:lstStyle/>
          <a:p>
            <a:pPr marL="342900" indent="-342900">
              <a:buFont typeface="Arial" panose="020B0604020202020204" pitchFamily="34" charset="0"/>
              <a:buChar char="•"/>
            </a:pPr>
            <a:r>
              <a:rPr lang="en-US" dirty="0">
                <a:effectLst/>
              </a:rPr>
              <a:t>Starting from the (continuous) mathematical model: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chemeClr val="tx1"/>
                </a:solidFill>
                <a:effectLst/>
              </a:rPr>
              <a:t>The discretization step results in (discrete) computational model, for example using </a:t>
            </a:r>
            <a:r>
              <a:rPr lang="en-US" i="1" dirty="0">
                <a:solidFill>
                  <a:schemeClr val="tx1"/>
                </a:solidFill>
                <a:effectLst/>
              </a:rPr>
              <a:t>forward-in-time</a:t>
            </a:r>
            <a:r>
              <a:rPr lang="en-US" dirty="0">
                <a:solidFill>
                  <a:schemeClr val="tx1"/>
                </a:solidFill>
                <a:effectLst/>
              </a:rPr>
              <a:t> and </a:t>
            </a:r>
            <a:r>
              <a:rPr lang="en-US" i="1" dirty="0">
                <a:solidFill>
                  <a:schemeClr val="tx1"/>
                </a:solidFill>
                <a:effectLst/>
              </a:rPr>
              <a:t>central-in-space</a:t>
            </a:r>
            <a:r>
              <a:rPr lang="en-US" dirty="0">
                <a:solidFill>
                  <a:schemeClr val="tx1"/>
                </a:solidFill>
                <a:effectLst/>
              </a:rPr>
              <a:t> derivatives: FT-CS </a:t>
            </a:r>
          </a:p>
          <a:p>
            <a:pPr marL="342900" indent="-342900">
              <a:buFont typeface="Arial" panose="020B0604020202020204" pitchFamily="34" charset="0"/>
              <a:buChar char="•"/>
            </a:pPr>
            <a:endParaRPr lang="en-US" dirty="0">
              <a:solidFill>
                <a:schemeClr val="tx1"/>
              </a:solidFill>
              <a:effectLst/>
            </a:endParaRPr>
          </a:p>
          <a:p>
            <a:pPr marL="342900" indent="-342900">
              <a:buFont typeface="Arial" panose="020B0604020202020204" pitchFamily="34" charset="0"/>
              <a:buChar char="•"/>
            </a:pPr>
            <a:endParaRPr lang="en-US" dirty="0">
              <a:solidFill>
                <a:schemeClr val="tx1"/>
              </a:solidFill>
            </a:endParaRPr>
          </a:p>
          <a:p>
            <a:endParaRPr lang="en-US" dirty="0">
              <a:solidFill>
                <a:schemeClr val="tx1"/>
              </a:solidFill>
            </a:endParaRPr>
          </a:p>
          <a:p>
            <a:r>
              <a:rPr lang="en-US" dirty="0">
                <a:solidFill>
                  <a:schemeClr val="tx1"/>
                </a:solidFill>
                <a:effectLst/>
              </a:rPr>
              <a:t>In this case the solution step is straightforward:</a:t>
            </a:r>
          </a:p>
          <a:p>
            <a:pPr marL="342900" indent="-342900">
              <a:buFont typeface="Arial" panose="020B0604020202020204" pitchFamily="34" charset="0"/>
              <a:buChar char="•"/>
            </a:pPr>
            <a:endParaRPr lang="en-US" dirty="0">
              <a:solidFill>
                <a:schemeClr val="tx1"/>
              </a:solidFill>
            </a:endParaRPr>
          </a:p>
          <a:p>
            <a:r>
              <a:rPr lang="en-US" dirty="0">
                <a:solidFill>
                  <a:schemeClr val="tx1"/>
                </a:solidFill>
                <a:effectLst/>
              </a:rPr>
              <a:t>The scheme is </a:t>
            </a:r>
            <a:r>
              <a:rPr lang="en-US" b="1" dirty="0">
                <a:solidFill>
                  <a:schemeClr val="tx1"/>
                </a:solidFill>
                <a:effectLst/>
              </a:rPr>
              <a:t>explicit and </a:t>
            </a:r>
            <a:r>
              <a:rPr lang="en-US" b="1" dirty="0">
                <a:solidFill>
                  <a:schemeClr val="tx1"/>
                </a:solidFill>
              </a:rPr>
              <a:t>represents an </a:t>
            </a:r>
            <a:r>
              <a:rPr lang="en-US" b="1" dirty="0">
                <a:solidFill>
                  <a:schemeClr val="tx1"/>
                </a:solidFill>
                <a:effectLst/>
              </a:rPr>
              <a:t>example of a finite differ</a:t>
            </a:r>
            <a:r>
              <a:rPr lang="en-US" b="1" dirty="0">
                <a:solidFill>
                  <a:schemeClr val="tx1"/>
                </a:solidFill>
              </a:rPr>
              <a:t>ence technique: NOT STABLE</a:t>
            </a:r>
            <a:endParaRPr lang="en-US" dirty="0"/>
          </a:p>
        </p:txBody>
      </p:sp>
      <p:pic>
        <p:nvPicPr>
          <p:cNvPr id="5" name="Picture 4">
            <a:extLst>
              <a:ext uri="{FF2B5EF4-FFF2-40B4-BE49-F238E27FC236}">
                <a16:creationId xmlns:a16="http://schemas.microsoft.com/office/drawing/2014/main" id="{F46D11D6-4801-C17C-624F-433CC5B689AE}"/>
              </a:ext>
            </a:extLst>
          </p:cNvPr>
          <p:cNvPicPr>
            <a:picLocks noChangeAspect="1"/>
          </p:cNvPicPr>
          <p:nvPr/>
        </p:nvPicPr>
        <p:blipFill>
          <a:blip r:embed="rId2"/>
          <a:stretch>
            <a:fillRect/>
          </a:stretch>
        </p:blipFill>
        <p:spPr>
          <a:xfrm>
            <a:off x="3418840" y="2119046"/>
            <a:ext cx="2273300" cy="622300"/>
          </a:xfrm>
          <a:prstGeom prst="rect">
            <a:avLst/>
          </a:prstGeom>
        </p:spPr>
      </p:pic>
      <p:pic>
        <p:nvPicPr>
          <p:cNvPr id="7" name="Picture 6">
            <a:extLst>
              <a:ext uri="{FF2B5EF4-FFF2-40B4-BE49-F238E27FC236}">
                <a16:creationId xmlns:a16="http://schemas.microsoft.com/office/drawing/2014/main" id="{8026107F-11E6-120A-B399-0977E0033007}"/>
              </a:ext>
            </a:extLst>
          </p:cNvPr>
          <p:cNvPicPr>
            <a:picLocks noChangeAspect="1"/>
          </p:cNvPicPr>
          <p:nvPr/>
        </p:nvPicPr>
        <p:blipFill>
          <a:blip r:embed="rId3"/>
          <a:stretch>
            <a:fillRect/>
          </a:stretch>
        </p:blipFill>
        <p:spPr>
          <a:xfrm>
            <a:off x="6417564" y="5271262"/>
            <a:ext cx="4648200" cy="381000"/>
          </a:xfrm>
          <a:prstGeom prst="rect">
            <a:avLst/>
          </a:prstGeom>
        </p:spPr>
      </p:pic>
      <p:pic>
        <p:nvPicPr>
          <p:cNvPr id="9" name="Picture 8">
            <a:extLst>
              <a:ext uri="{FF2B5EF4-FFF2-40B4-BE49-F238E27FC236}">
                <a16:creationId xmlns:a16="http://schemas.microsoft.com/office/drawing/2014/main" id="{77EFA7A2-FE6F-F7CF-A8D2-27DE2FDBA180}"/>
              </a:ext>
            </a:extLst>
          </p:cNvPr>
          <p:cNvPicPr>
            <a:picLocks noChangeAspect="1"/>
          </p:cNvPicPr>
          <p:nvPr/>
        </p:nvPicPr>
        <p:blipFill>
          <a:blip r:embed="rId4"/>
          <a:stretch>
            <a:fillRect/>
          </a:stretch>
        </p:blipFill>
        <p:spPr>
          <a:xfrm>
            <a:off x="2869946" y="4224498"/>
            <a:ext cx="6159500" cy="673100"/>
          </a:xfrm>
          <a:prstGeom prst="rect">
            <a:avLst/>
          </a:prstGeom>
        </p:spPr>
      </p:pic>
    </p:spTree>
    <p:extLst>
      <p:ext uri="{BB962C8B-B14F-4D97-AF65-F5344CB8AC3E}">
        <p14:creationId xmlns:p14="http://schemas.microsoft.com/office/powerpoint/2010/main" val="306858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Algebraic System of Equations: Implicit</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EA0117BB-8CE1-BF90-B512-749E06860826}"/>
              </a:ext>
            </a:extLst>
          </p:cNvPr>
          <p:cNvSpPr>
            <a:spLocks noGrp="1"/>
          </p:cNvSpPr>
          <p:nvPr>
            <p:ph sz="quarter" idx="11"/>
          </p:nvPr>
        </p:nvSpPr>
        <p:spPr>
          <a:xfrm>
            <a:off x="647700" y="1409700"/>
            <a:ext cx="11049000" cy="5332476"/>
          </a:xfrm>
        </p:spPr>
        <p:txBody>
          <a:bodyPr>
            <a:normAutofit/>
          </a:bodyPr>
          <a:lstStyle/>
          <a:p>
            <a:r>
              <a:rPr lang="en-US" dirty="0">
                <a:effectLst/>
              </a:rPr>
              <a:t>Different choices of discretization techniques lead to more complex solution steps</a:t>
            </a:r>
            <a:endParaRPr lang="en-US" dirty="0"/>
          </a:p>
          <a:p>
            <a:pPr marL="342900" indent="-342900">
              <a:buFont typeface="Arial" panose="020B0604020202020204" pitchFamily="34" charset="0"/>
              <a:buChar char="•"/>
            </a:pPr>
            <a:r>
              <a:rPr lang="en-US" dirty="0">
                <a:solidFill>
                  <a:schemeClr val="tx1"/>
                </a:solidFill>
                <a:effectLst/>
              </a:rPr>
              <a:t>For example, </a:t>
            </a:r>
            <a:r>
              <a:rPr lang="en-US" i="1" dirty="0">
                <a:solidFill>
                  <a:schemeClr val="tx1"/>
                </a:solidFill>
                <a:effectLst/>
              </a:rPr>
              <a:t>backward-in-time</a:t>
            </a:r>
            <a:r>
              <a:rPr lang="en-US" dirty="0">
                <a:solidFill>
                  <a:schemeClr val="tx1"/>
                </a:solidFill>
                <a:effectLst/>
              </a:rPr>
              <a:t> and </a:t>
            </a:r>
            <a:r>
              <a:rPr lang="en-US" i="1" dirty="0">
                <a:solidFill>
                  <a:schemeClr val="tx1"/>
                </a:solidFill>
                <a:effectLst/>
              </a:rPr>
              <a:t>central-in-space</a:t>
            </a:r>
            <a:r>
              <a:rPr lang="en-US" dirty="0">
                <a:solidFill>
                  <a:schemeClr val="tx1"/>
                </a:solidFill>
                <a:effectLst/>
              </a:rPr>
              <a:t> derivatives: BT-CS</a:t>
            </a:r>
          </a:p>
          <a:p>
            <a:pPr marL="342900" indent="-342900">
              <a:buFont typeface="Arial" panose="020B0604020202020204" pitchFamily="34" charset="0"/>
              <a:buChar char="•"/>
            </a:pPr>
            <a:endParaRPr lang="en-US" dirty="0">
              <a:solidFill>
                <a:schemeClr val="tx1"/>
              </a:solidFill>
              <a:effectLst/>
            </a:endParaRPr>
          </a:p>
          <a:p>
            <a:pPr marL="342900" indent="-342900">
              <a:buFont typeface="Arial" panose="020B0604020202020204" pitchFamily="34" charset="0"/>
              <a:buChar char="•"/>
            </a:pPr>
            <a:endParaRPr lang="en-US" dirty="0">
              <a:solidFill>
                <a:schemeClr val="tx1"/>
              </a:solidFill>
            </a:endParaRPr>
          </a:p>
          <a:p>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Here, the solution step is formally:</a:t>
            </a: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Or, better written as a Matrix system:</a:t>
            </a:r>
          </a:p>
          <a:p>
            <a:endParaRPr lang="en-US" dirty="0">
              <a:solidFill>
                <a:schemeClr val="tx1"/>
              </a:solidFill>
            </a:endParaRPr>
          </a:p>
          <a:p>
            <a:endParaRPr lang="en-US" dirty="0">
              <a:solidFill>
                <a:schemeClr val="tx1"/>
              </a:solidFill>
              <a:effectLst/>
            </a:endParaRPr>
          </a:p>
          <a:p>
            <a:r>
              <a:rPr lang="en-US" dirty="0">
                <a:solidFill>
                  <a:schemeClr val="tx1"/>
                </a:solidFill>
                <a:effectLst/>
              </a:rPr>
              <a:t>This scheme is </a:t>
            </a:r>
            <a:r>
              <a:rPr lang="en-US" b="1" dirty="0">
                <a:solidFill>
                  <a:schemeClr val="tx1"/>
                </a:solidFill>
              </a:rPr>
              <a:t>implicit, i.e., </a:t>
            </a:r>
            <a:r>
              <a:rPr lang="en-US" dirty="0">
                <a:solidFill>
                  <a:schemeClr val="tx1"/>
                </a:solidFill>
              </a:rPr>
              <a:t>requires a matrix inversion, </a:t>
            </a:r>
            <a:r>
              <a:rPr lang="en-US" b="1" dirty="0">
                <a:solidFill>
                  <a:schemeClr val="tx1"/>
                </a:solidFill>
                <a:effectLst/>
              </a:rPr>
              <a:t>and </a:t>
            </a:r>
            <a:r>
              <a:rPr lang="en-US" b="1" dirty="0">
                <a:solidFill>
                  <a:schemeClr val="tx1"/>
                </a:solidFill>
              </a:rPr>
              <a:t>represents an </a:t>
            </a:r>
            <a:r>
              <a:rPr lang="en-US" b="1" dirty="0">
                <a:solidFill>
                  <a:schemeClr val="tx1"/>
                </a:solidFill>
                <a:effectLst/>
              </a:rPr>
              <a:t>example of a finite differ</a:t>
            </a:r>
            <a:r>
              <a:rPr lang="en-US" b="1" dirty="0">
                <a:solidFill>
                  <a:schemeClr val="tx1"/>
                </a:solidFill>
              </a:rPr>
              <a:t>ence technique</a:t>
            </a:r>
            <a:endParaRPr lang="en-US" dirty="0"/>
          </a:p>
        </p:txBody>
      </p:sp>
      <p:pic>
        <p:nvPicPr>
          <p:cNvPr id="8" name="Picture 7">
            <a:extLst>
              <a:ext uri="{FF2B5EF4-FFF2-40B4-BE49-F238E27FC236}">
                <a16:creationId xmlns:a16="http://schemas.microsoft.com/office/drawing/2014/main" id="{F7E8AE0D-C786-927F-9049-DFFC9AE8F454}"/>
              </a:ext>
            </a:extLst>
          </p:cNvPr>
          <p:cNvPicPr>
            <a:picLocks noChangeAspect="1"/>
          </p:cNvPicPr>
          <p:nvPr/>
        </p:nvPicPr>
        <p:blipFill>
          <a:blip r:embed="rId2"/>
          <a:stretch>
            <a:fillRect/>
          </a:stretch>
        </p:blipFill>
        <p:spPr>
          <a:xfrm>
            <a:off x="5258562" y="3789909"/>
            <a:ext cx="4991100" cy="381000"/>
          </a:xfrm>
          <a:prstGeom prst="rect">
            <a:avLst/>
          </a:prstGeom>
        </p:spPr>
      </p:pic>
      <p:pic>
        <p:nvPicPr>
          <p:cNvPr id="10" name="Picture 9">
            <a:extLst>
              <a:ext uri="{FF2B5EF4-FFF2-40B4-BE49-F238E27FC236}">
                <a16:creationId xmlns:a16="http://schemas.microsoft.com/office/drawing/2014/main" id="{4D0A3FF8-9183-CA0F-67CD-9D67BE8F9FD8}"/>
              </a:ext>
            </a:extLst>
          </p:cNvPr>
          <p:cNvPicPr>
            <a:picLocks noChangeAspect="1"/>
          </p:cNvPicPr>
          <p:nvPr/>
        </p:nvPicPr>
        <p:blipFill>
          <a:blip r:embed="rId3"/>
          <a:stretch>
            <a:fillRect/>
          </a:stretch>
        </p:blipFill>
        <p:spPr>
          <a:xfrm>
            <a:off x="5692140" y="4629837"/>
            <a:ext cx="1295400" cy="304800"/>
          </a:xfrm>
          <a:prstGeom prst="rect">
            <a:avLst/>
          </a:prstGeom>
        </p:spPr>
      </p:pic>
      <p:pic>
        <p:nvPicPr>
          <p:cNvPr id="13" name="Picture 12">
            <a:extLst>
              <a:ext uri="{FF2B5EF4-FFF2-40B4-BE49-F238E27FC236}">
                <a16:creationId xmlns:a16="http://schemas.microsoft.com/office/drawing/2014/main" id="{D1867E9B-8B2C-E943-5B3D-8BF4E9525B5E}"/>
              </a:ext>
            </a:extLst>
          </p:cNvPr>
          <p:cNvPicPr>
            <a:picLocks noChangeAspect="1"/>
          </p:cNvPicPr>
          <p:nvPr/>
        </p:nvPicPr>
        <p:blipFill>
          <a:blip r:embed="rId4"/>
          <a:stretch>
            <a:fillRect/>
          </a:stretch>
        </p:blipFill>
        <p:spPr>
          <a:xfrm>
            <a:off x="2889250" y="2534310"/>
            <a:ext cx="6565900" cy="673100"/>
          </a:xfrm>
          <a:prstGeom prst="rect">
            <a:avLst/>
          </a:prstGeom>
        </p:spPr>
      </p:pic>
    </p:spTree>
    <p:extLst>
      <p:ext uri="{BB962C8B-B14F-4D97-AF65-F5344CB8AC3E}">
        <p14:creationId xmlns:p14="http://schemas.microsoft.com/office/powerpoint/2010/main" val="96495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7208</TotalTime>
  <Words>2113</Words>
  <Application>Microsoft Macintosh PowerPoint</Application>
  <PresentationFormat>Widescreen</PresentationFormat>
  <Paragraphs>409</Paragraphs>
  <Slides>38</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Courier New</vt:lpstr>
      <vt:lpstr>Open Sans</vt:lpstr>
      <vt:lpstr>Symbol</vt:lpstr>
      <vt:lpstr>Open Sans bold</vt:lpstr>
      <vt:lpstr>Arial</vt:lpstr>
      <vt:lpstr>Open Sans Light</vt:lpstr>
      <vt:lpstr>Calibri</vt:lpstr>
      <vt:lpstr>Wingdings</vt:lpstr>
      <vt:lpstr>Sandia Angles</vt:lpstr>
      <vt:lpstr>ME469: Numerical Methods and  Errors</vt:lpstr>
      <vt:lpstr>Simple Passive Scalar Transport</vt:lpstr>
      <vt:lpstr>One Dimensional Temporal, Advection-Diffusion Equation Passive Scalar Transport</vt:lpstr>
      <vt:lpstr>One Dimensional Temporal, Advection-Diffusion Equation Passive Scalar Transport</vt:lpstr>
      <vt:lpstr>The Discretization Step</vt:lpstr>
      <vt:lpstr>Approximations to the Continuous Derivative</vt:lpstr>
      <vt:lpstr>Geometric Interpretation</vt:lpstr>
      <vt:lpstr>Algebraic System of Equations: Explicit</vt:lpstr>
      <vt:lpstr>Algebraic System of Equations: Implicit</vt:lpstr>
      <vt:lpstr>Many Choices on Finite Difference Operators</vt:lpstr>
      <vt:lpstr>Properties of Numerical Methods</vt:lpstr>
      <vt:lpstr>High Level Concepts</vt:lpstr>
      <vt:lpstr>Consistency</vt:lpstr>
      <vt:lpstr>Stability</vt:lpstr>
      <vt:lpstr>Stability Analysis</vt:lpstr>
      <vt:lpstr>Consistency + Stability Analysis</vt:lpstr>
      <vt:lpstr>Convergence</vt:lpstr>
      <vt:lpstr>Numerical Simulation Conundrum</vt:lpstr>
      <vt:lpstr>Lax Equivalence Theorem</vt:lpstr>
      <vt:lpstr>Origin of Numerical Errors</vt:lpstr>
      <vt:lpstr>Evaluating the Exact Advection Equation Solution</vt:lpstr>
      <vt:lpstr>Exploiting the Directionality of the Flow</vt:lpstr>
      <vt:lpstr>Properties of the FT-BS </vt:lpstr>
      <vt:lpstr>Modified Equation for the Forward-in-time, Backward-in-space</vt:lpstr>
      <vt:lpstr>Introducing: An Upwind-based Scheme</vt:lpstr>
      <vt:lpstr>Modified Equation for the Upwind-based Scheme</vt:lpstr>
      <vt:lpstr>General Comments</vt:lpstr>
      <vt:lpstr>Model 1 and Model 2 Modified Equations</vt:lpstr>
      <vt:lpstr>Model 1</vt:lpstr>
      <vt:lpstr>Model 1</vt:lpstr>
      <vt:lpstr>Model 2</vt:lpstr>
      <vt:lpstr>Model 2</vt:lpstr>
      <vt:lpstr>Model 1: Dissipative-like Error</vt:lpstr>
      <vt:lpstr>Model 2: Dispersion-like Error</vt:lpstr>
      <vt:lpstr>A Note on Conservation: f</vt:lpstr>
      <vt:lpstr>Derivation of a Energy Quantity</vt:lpstr>
      <vt:lpstr>A Note on Conservation: f2/2</vt:lpstr>
      <vt:lpstr>Final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627</cp:revision>
  <cp:lastPrinted>2023-04-05T15:20:03Z</cp:lastPrinted>
  <dcterms:created xsi:type="dcterms:W3CDTF">2018-07-21T13:25:45Z</dcterms:created>
  <dcterms:modified xsi:type="dcterms:W3CDTF">2023-04-05T15:20:11Z</dcterms:modified>
</cp:coreProperties>
</file>